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305" r:id="rId6"/>
    <p:sldId id="316" r:id="rId7"/>
    <p:sldId id="306" r:id="rId8"/>
    <p:sldId id="261" r:id="rId9"/>
    <p:sldId id="317" r:id="rId10"/>
    <p:sldId id="318" r:id="rId11"/>
    <p:sldId id="319" r:id="rId12"/>
    <p:sldId id="320" r:id="rId13"/>
    <p:sldId id="321" r:id="rId14"/>
    <p:sldId id="322" r:id="rId15"/>
    <p:sldId id="307" r:id="rId16"/>
    <p:sldId id="308" r:id="rId17"/>
    <p:sldId id="313" r:id="rId18"/>
    <p:sldId id="311" r:id="rId19"/>
    <p:sldId id="309" r:id="rId20"/>
    <p:sldId id="315" r:id="rId21"/>
    <p:sldId id="262" r:id="rId22"/>
    <p:sldId id="310" r:id="rId23"/>
    <p:sldId id="264" r:id="rId24"/>
    <p:sldId id="312" r:id="rId25"/>
  </p:sldIdLst>
  <p:sldSz cx="9144000" cy="5143500" type="screen16x9"/>
  <p:notesSz cx="6858000" cy="9144000"/>
  <p:embeddedFontLst>
    <p:embeddedFont>
      <p:font typeface="GFS Didot" panose="020B0604020202020204" charset="0"/>
      <p:regular r:id="rId27"/>
    </p:embeddedFont>
    <p:embeddedFont>
      <p:font typeface="Overpas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271829-8D28-4EE4-9BEC-194607EBFD4D}">
  <a:tblStyle styleId="{3B271829-8D28-4EE4-9BEC-194607EBF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de000da17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de000da17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buenos días. Soy fulanito y vengo a exponer mi trabajo fin de grado titulado XXXX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78B5E3E5-D115-081F-5E68-C64E18D4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03be3818b_0_116:notes">
            <a:extLst>
              <a:ext uri="{FF2B5EF4-FFF2-40B4-BE49-F238E27FC236}">
                <a16:creationId xmlns:a16="http://schemas.microsoft.com/office/drawing/2014/main" id="{98695F75-EEE8-8E00-D991-5DEF3B5E8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03be3818b_0_116:notes">
            <a:extLst>
              <a:ext uri="{FF2B5EF4-FFF2-40B4-BE49-F238E27FC236}">
                <a16:creationId xmlns:a16="http://schemas.microsoft.com/office/drawing/2014/main" id="{C2596F7B-961B-15CF-301F-291D576AC1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53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>
          <a:extLst>
            <a:ext uri="{FF2B5EF4-FFF2-40B4-BE49-F238E27FC236}">
              <a16:creationId xmlns:a16="http://schemas.microsoft.com/office/drawing/2014/main" id="{97DA4191-1301-66F1-0781-763D7267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03be3818b_0_146:notes">
            <a:extLst>
              <a:ext uri="{FF2B5EF4-FFF2-40B4-BE49-F238E27FC236}">
                <a16:creationId xmlns:a16="http://schemas.microsoft.com/office/drawing/2014/main" id="{DF3B15D0-AB18-58B8-7C45-948E12A0C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03be3818b_0_146:notes">
            <a:extLst>
              <a:ext uri="{FF2B5EF4-FFF2-40B4-BE49-F238E27FC236}">
                <a16:creationId xmlns:a16="http://schemas.microsoft.com/office/drawing/2014/main" id="{FFD33040-C6AF-EEAB-1F4E-3AB7666228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76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>
          <a:extLst>
            <a:ext uri="{FF2B5EF4-FFF2-40B4-BE49-F238E27FC236}">
              <a16:creationId xmlns:a16="http://schemas.microsoft.com/office/drawing/2014/main" id="{125AB33A-D0CB-CFF3-0D54-08EC03F6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03be3818b_0_146:notes">
            <a:extLst>
              <a:ext uri="{FF2B5EF4-FFF2-40B4-BE49-F238E27FC236}">
                <a16:creationId xmlns:a16="http://schemas.microsoft.com/office/drawing/2014/main" id="{E0CF49E0-803F-82A0-1C86-4E59EA250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03be3818b_0_146:notes">
            <a:extLst>
              <a:ext uri="{FF2B5EF4-FFF2-40B4-BE49-F238E27FC236}">
                <a16:creationId xmlns:a16="http://schemas.microsoft.com/office/drawing/2014/main" id="{91A85F1C-B6AA-C03A-8700-027420AFB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48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>
          <a:extLst>
            <a:ext uri="{FF2B5EF4-FFF2-40B4-BE49-F238E27FC236}">
              <a16:creationId xmlns:a16="http://schemas.microsoft.com/office/drawing/2014/main" id="{20042D8F-4642-139B-6673-DCE8E9B7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03be3818b_0_146:notes">
            <a:extLst>
              <a:ext uri="{FF2B5EF4-FFF2-40B4-BE49-F238E27FC236}">
                <a16:creationId xmlns:a16="http://schemas.microsoft.com/office/drawing/2014/main" id="{0B8E547F-07D6-FD43-CF68-1569028C1B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03be3818b_0_146:notes">
            <a:extLst>
              <a:ext uri="{FF2B5EF4-FFF2-40B4-BE49-F238E27FC236}">
                <a16:creationId xmlns:a16="http://schemas.microsoft.com/office/drawing/2014/main" id="{2B999CD9-8E46-FA73-A8BB-A75B4FB3C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77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DB7F3872-073B-3976-4534-945E040B9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03be3818b_0_116:notes">
            <a:extLst>
              <a:ext uri="{FF2B5EF4-FFF2-40B4-BE49-F238E27FC236}">
                <a16:creationId xmlns:a16="http://schemas.microsoft.com/office/drawing/2014/main" id="{039B360D-08F0-85B4-1FCC-2EA0B94B4C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03be3818b_0_116:notes">
            <a:extLst>
              <a:ext uri="{FF2B5EF4-FFF2-40B4-BE49-F238E27FC236}">
                <a16:creationId xmlns:a16="http://schemas.microsoft.com/office/drawing/2014/main" id="{8CB0C35C-11B2-37CF-FEF3-655AB5B91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89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B026541F-DAE6-E26F-0080-9E608B46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85c551acd_0_44:notes">
            <a:extLst>
              <a:ext uri="{FF2B5EF4-FFF2-40B4-BE49-F238E27FC236}">
                <a16:creationId xmlns:a16="http://schemas.microsoft.com/office/drawing/2014/main" id="{A56D2C5E-99C5-A3F5-E59C-34F564F06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85c551acd_0_44:notes">
            <a:extLst>
              <a:ext uri="{FF2B5EF4-FFF2-40B4-BE49-F238E27FC236}">
                <a16:creationId xmlns:a16="http://schemas.microsoft.com/office/drawing/2014/main" id="{137B5852-B51E-C4A2-424F-E512914EF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003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>
          <a:extLst>
            <a:ext uri="{FF2B5EF4-FFF2-40B4-BE49-F238E27FC236}">
              <a16:creationId xmlns:a16="http://schemas.microsoft.com/office/drawing/2014/main" id="{8446A200-E620-574F-8208-80BE98C3C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03be3818b_0_146:notes">
            <a:extLst>
              <a:ext uri="{FF2B5EF4-FFF2-40B4-BE49-F238E27FC236}">
                <a16:creationId xmlns:a16="http://schemas.microsoft.com/office/drawing/2014/main" id="{DD08E555-EF47-9D0B-06C1-698E8D1889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03be3818b_0_146:notes">
            <a:extLst>
              <a:ext uri="{FF2B5EF4-FFF2-40B4-BE49-F238E27FC236}">
                <a16:creationId xmlns:a16="http://schemas.microsoft.com/office/drawing/2014/main" id="{6512A32E-D36C-1CCC-1B5F-389E93A31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386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>
          <a:extLst>
            <a:ext uri="{FF2B5EF4-FFF2-40B4-BE49-F238E27FC236}">
              <a16:creationId xmlns:a16="http://schemas.microsoft.com/office/drawing/2014/main" id="{A8EA99C2-94E0-88CF-2A2F-47DDC1EF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03be3818b_0_146:notes">
            <a:extLst>
              <a:ext uri="{FF2B5EF4-FFF2-40B4-BE49-F238E27FC236}">
                <a16:creationId xmlns:a16="http://schemas.microsoft.com/office/drawing/2014/main" id="{8FF1F4BE-84AB-07CE-1565-B310846CD5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03be3818b_0_146:notes">
            <a:extLst>
              <a:ext uri="{FF2B5EF4-FFF2-40B4-BE49-F238E27FC236}">
                <a16:creationId xmlns:a16="http://schemas.microsoft.com/office/drawing/2014/main" id="{7FC5BB9B-BF3E-38AA-6617-F6FA5F469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812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911CDB1F-0323-A921-33C9-0F5B29983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85c551acd_0_44:notes">
            <a:extLst>
              <a:ext uri="{FF2B5EF4-FFF2-40B4-BE49-F238E27FC236}">
                <a16:creationId xmlns:a16="http://schemas.microsoft.com/office/drawing/2014/main" id="{FFAACB0F-E2C2-A6D0-A1FD-425CE8808F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85c551acd_0_44:notes">
            <a:extLst>
              <a:ext uri="{FF2B5EF4-FFF2-40B4-BE49-F238E27FC236}">
                <a16:creationId xmlns:a16="http://schemas.microsoft.com/office/drawing/2014/main" id="{561C0294-854D-53ED-F933-90AF5F0A7C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48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E2178286-66E9-CE0F-18AA-6DF9323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03be3818b_0_116:notes">
            <a:extLst>
              <a:ext uri="{FF2B5EF4-FFF2-40B4-BE49-F238E27FC236}">
                <a16:creationId xmlns:a16="http://schemas.microsoft.com/office/drawing/2014/main" id="{F85F0ACB-8E25-5561-87C1-3970DC121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03be3818b_0_116:notes">
            <a:extLst>
              <a:ext uri="{FF2B5EF4-FFF2-40B4-BE49-F238E27FC236}">
                <a16:creationId xmlns:a16="http://schemas.microsoft.com/office/drawing/2014/main" id="{6A3AF76D-C4E8-F7F9-5038-873574765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Aquí se muestra un diagrama Gantt de las tareas que se han necesitado para realizar el proyecto y su coste total es aproximadamente X mil euros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775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 presentación va a seguir el esquema que se muestra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AE59CA95-9064-8546-6E23-A17D53EBD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03be3818b_0_116:notes">
            <a:extLst>
              <a:ext uri="{FF2B5EF4-FFF2-40B4-BE49-F238E27FC236}">
                <a16:creationId xmlns:a16="http://schemas.microsoft.com/office/drawing/2014/main" id="{B22F98E2-9307-8E5E-7A03-7811BEDEF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03be3818b_0_116:notes">
            <a:extLst>
              <a:ext uri="{FF2B5EF4-FFF2-40B4-BE49-F238E27FC236}">
                <a16:creationId xmlns:a16="http://schemas.microsoft.com/office/drawing/2014/main" id="{6D947D4C-9D7C-B9BF-AFA2-E6BDA2686E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335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85c551ac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85c551ac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0959154D-1964-99EA-0D91-1D1BFD91E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85c551acd_0_44:notes">
            <a:extLst>
              <a:ext uri="{FF2B5EF4-FFF2-40B4-BE49-F238E27FC236}">
                <a16:creationId xmlns:a16="http://schemas.microsoft.com/office/drawing/2014/main" id="{691195C0-8B6C-50DF-3890-DD6324F923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85c551acd_0_44:notes">
            <a:extLst>
              <a:ext uri="{FF2B5EF4-FFF2-40B4-BE49-F238E27FC236}">
                <a16:creationId xmlns:a16="http://schemas.microsoft.com/office/drawing/2014/main" id="{F7B9BE88-6697-B006-C4B2-EFF735571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932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85c551ac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85c551ac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8E702F0-053A-179C-DED5-C8B064FBF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de000da171_0_2:notes">
            <a:extLst>
              <a:ext uri="{FF2B5EF4-FFF2-40B4-BE49-F238E27FC236}">
                <a16:creationId xmlns:a16="http://schemas.microsoft.com/office/drawing/2014/main" id="{308E782A-4C4A-423D-65D7-EB47EABEB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de000da171_0_2:notes">
            <a:extLst>
              <a:ext uri="{FF2B5EF4-FFF2-40B4-BE49-F238E27FC236}">
                <a16:creationId xmlns:a16="http://schemas.microsoft.com/office/drawing/2014/main" id="{913C58F9-F0AF-8426-B43A-93678EC34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"Aquí acaba mi presentación, quedo a disposición del tribunal para contestar las preguntas que estime oportunas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06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03be3818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03be3818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2E7D3B3D-D3CB-A0DC-4E9E-2DF02DBA2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85c551acd_0_44:notes">
            <a:extLst>
              <a:ext uri="{FF2B5EF4-FFF2-40B4-BE49-F238E27FC236}">
                <a16:creationId xmlns:a16="http://schemas.microsoft.com/office/drawing/2014/main" id="{E5247FF6-287D-CBB2-3A73-D34222AE8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85c551acd_0_44:notes">
            <a:extLst>
              <a:ext uri="{FF2B5EF4-FFF2-40B4-BE49-F238E27FC236}">
                <a16:creationId xmlns:a16="http://schemas.microsoft.com/office/drawing/2014/main" id="{3EB26F09-B338-A1A1-D8FB-399952A7AE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415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FC664319-F5D5-D1BD-F878-1571A0FB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17192d6259_0_2557:notes">
            <a:extLst>
              <a:ext uri="{FF2B5EF4-FFF2-40B4-BE49-F238E27FC236}">
                <a16:creationId xmlns:a16="http://schemas.microsoft.com/office/drawing/2014/main" id="{D9C38662-4E6F-8CA1-5677-CD9E241162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17192d6259_0_2557:notes">
            <a:extLst>
              <a:ext uri="{FF2B5EF4-FFF2-40B4-BE49-F238E27FC236}">
                <a16:creationId xmlns:a16="http://schemas.microsoft.com/office/drawing/2014/main" id="{FBA10543-74AA-D2D3-7B8B-DF150158D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796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>
          <a:extLst>
            <a:ext uri="{FF2B5EF4-FFF2-40B4-BE49-F238E27FC236}">
              <a16:creationId xmlns:a16="http://schemas.microsoft.com/office/drawing/2014/main" id="{53DE0241-C8C7-E6B6-F18A-7B032AA63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03be3818b_0_146:notes">
            <a:extLst>
              <a:ext uri="{FF2B5EF4-FFF2-40B4-BE49-F238E27FC236}">
                <a16:creationId xmlns:a16="http://schemas.microsoft.com/office/drawing/2014/main" id="{450698C6-842E-C101-7522-83985746AC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03be3818b_0_146:notes">
            <a:extLst>
              <a:ext uri="{FF2B5EF4-FFF2-40B4-BE49-F238E27FC236}">
                <a16:creationId xmlns:a16="http://schemas.microsoft.com/office/drawing/2014/main" id="{256AAFF2-E265-B1F8-9750-6A6E5B2085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143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03be381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03be381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>
          <a:extLst>
            <a:ext uri="{FF2B5EF4-FFF2-40B4-BE49-F238E27FC236}">
              <a16:creationId xmlns:a16="http://schemas.microsoft.com/office/drawing/2014/main" id="{1E96C34E-01C8-66CB-F3D8-C2A6415E7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03be3818b_0_116:notes">
            <a:extLst>
              <a:ext uri="{FF2B5EF4-FFF2-40B4-BE49-F238E27FC236}">
                <a16:creationId xmlns:a16="http://schemas.microsoft.com/office/drawing/2014/main" id="{EB4D1CCA-A959-EC4A-2C81-E075DED84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03be3818b_0_116:notes">
            <a:extLst>
              <a:ext uri="{FF2B5EF4-FFF2-40B4-BE49-F238E27FC236}">
                <a16:creationId xmlns:a16="http://schemas.microsoft.com/office/drawing/2014/main" id="{509E6591-4613-7A00-1DEF-917B6EA3F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068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455">
            <a:off x="2286025" y="3584703"/>
            <a:ext cx="4529400" cy="426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0875" y="1132197"/>
            <a:ext cx="6359700" cy="245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097050" y="1044548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57975" y="2439573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40175" y="4259425"/>
            <a:ext cx="2638800" cy="12420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89375" y="3110098"/>
            <a:ext cx="519600" cy="5196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57975" y="507821"/>
            <a:ext cx="956700" cy="9567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407925" y="-61000"/>
            <a:ext cx="956700" cy="956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745575" y="1132200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262200" y="1626263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582075" y="-61000"/>
            <a:ext cx="750300" cy="7503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671750" y="3506925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654950" y="4438126"/>
            <a:ext cx="1179900" cy="11799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141225" y="4100750"/>
            <a:ext cx="1242000" cy="12420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923821" y="-761495"/>
            <a:ext cx="3082500" cy="14508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/>
          <p:nvPr/>
        </p:nvSpPr>
        <p:spPr>
          <a:xfrm>
            <a:off x="8430775" y="1741896"/>
            <a:ext cx="956700" cy="9567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151600" y="2571751"/>
            <a:ext cx="1357500" cy="13575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6923821" y="-761495"/>
            <a:ext cx="3082500" cy="14508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352000" y="868596"/>
            <a:ext cx="956700" cy="9567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-478350" y="-2757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-1048250" y="1522825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-478350" y="3642721"/>
            <a:ext cx="956700" cy="9567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-92550" y="42538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7"/>
          <p:cNvSpPr/>
          <p:nvPr/>
        </p:nvSpPr>
        <p:spPr>
          <a:xfrm>
            <a:off x="7649075" y="410525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7"/>
          <p:cNvSpPr/>
          <p:nvPr/>
        </p:nvSpPr>
        <p:spPr>
          <a:xfrm>
            <a:off x="8430775" y="413952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7535175" y="25216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5523975" y="1257676"/>
            <a:ext cx="1562400" cy="15624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7086375" y="2607312"/>
            <a:ext cx="1404900" cy="14049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4571988" y="-194450"/>
            <a:ext cx="4472700" cy="21051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7997625" y="3737923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2481275" y="596250"/>
            <a:ext cx="2372100" cy="23721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6706950" y="2137050"/>
            <a:ext cx="750300" cy="7503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8896025" y="1910651"/>
            <a:ext cx="463800" cy="4638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 hasCustomPrompt="1"/>
          </p:nvPr>
        </p:nvSpPr>
        <p:spPr>
          <a:xfrm>
            <a:off x="3796788" y="971817"/>
            <a:ext cx="1550100" cy="14118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 rot="243">
            <a:off x="2450806" y="3795634"/>
            <a:ext cx="42426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/>
          </p:nvPr>
        </p:nvSpPr>
        <p:spPr>
          <a:xfrm>
            <a:off x="2450588" y="2383613"/>
            <a:ext cx="4242600" cy="14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430775" y="1741896"/>
            <a:ext cx="956700" cy="9567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6923821" y="-761495"/>
            <a:ext cx="3082500" cy="14508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52000" y="868596"/>
            <a:ext cx="956700" cy="9567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-478350" y="-2757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-1048250" y="1522825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478350" y="3642721"/>
            <a:ext cx="956700" cy="9567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92550" y="42538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8430775" y="413952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730425" y="2718750"/>
            <a:ext cx="3858900" cy="8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730425" y="1545750"/>
            <a:ext cx="3858900" cy="11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>
            <a:spLocks noGrp="1"/>
          </p:cNvSpPr>
          <p:nvPr>
            <p:ph type="pic" idx="2"/>
          </p:nvPr>
        </p:nvSpPr>
        <p:spPr>
          <a:xfrm>
            <a:off x="5016600" y="1117050"/>
            <a:ext cx="2909400" cy="290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1" name="Google Shape;81;p9"/>
          <p:cNvSpPr/>
          <p:nvPr/>
        </p:nvSpPr>
        <p:spPr>
          <a:xfrm>
            <a:off x="8430775" y="3208948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7749600" y="-633500"/>
            <a:ext cx="1173000" cy="11730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6153963" y="4219350"/>
            <a:ext cx="4472700" cy="21051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1117819" y="3501800"/>
            <a:ext cx="69084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 rot="299">
            <a:off x="1117781" y="1747000"/>
            <a:ext cx="69084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/>
          <p:nvPr/>
        </p:nvSpPr>
        <p:spPr>
          <a:xfrm>
            <a:off x="8126725" y="925659"/>
            <a:ext cx="956700" cy="9567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-620825" y="1301601"/>
            <a:ext cx="1357500" cy="13575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-478350" y="-2757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-620825" y="3206396"/>
            <a:ext cx="956700" cy="9567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-597425" y="45340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862450" y="-816000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8431375" y="3264525"/>
            <a:ext cx="2054100" cy="20541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3652938" y="-655350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8560200" y="1522826"/>
            <a:ext cx="1357500" cy="13575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1764300" y="-417204"/>
            <a:ext cx="956700" cy="9567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5786850" y="-145875"/>
            <a:ext cx="1050900" cy="10509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388251"/>
            <a:ext cx="1045200" cy="602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/>
          </p:nvPr>
        </p:nvSpPr>
        <p:spPr>
          <a:xfrm>
            <a:off x="720000" y="1990652"/>
            <a:ext cx="2336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720000" y="22862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 hasCustomPrompt="1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/>
          </p:nvPr>
        </p:nvSpPr>
        <p:spPr>
          <a:xfrm>
            <a:off x="720000" y="3705302"/>
            <a:ext cx="2336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1388251"/>
            <a:ext cx="1045200" cy="602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/>
          </p:nvPr>
        </p:nvSpPr>
        <p:spPr>
          <a:xfrm>
            <a:off x="3403800" y="1990652"/>
            <a:ext cx="2336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3403800" y="22862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 hasCustomPrompt="1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/>
          </p:nvPr>
        </p:nvSpPr>
        <p:spPr>
          <a:xfrm>
            <a:off x="3403800" y="3705302"/>
            <a:ext cx="2336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 hasCustomPrompt="1"/>
          </p:nvPr>
        </p:nvSpPr>
        <p:spPr>
          <a:xfrm rot="1973">
            <a:off x="6733200" y="1388251"/>
            <a:ext cx="1045200" cy="602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6"/>
          </p:nvPr>
        </p:nvSpPr>
        <p:spPr>
          <a:xfrm>
            <a:off x="6087600" y="1990652"/>
            <a:ext cx="2336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7"/>
          </p:nvPr>
        </p:nvSpPr>
        <p:spPr>
          <a:xfrm>
            <a:off x="6087600" y="22862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9"/>
          </p:nvPr>
        </p:nvSpPr>
        <p:spPr>
          <a:xfrm>
            <a:off x="6087600" y="3705302"/>
            <a:ext cx="2336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20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/>
          <p:nvPr/>
        </p:nvSpPr>
        <p:spPr>
          <a:xfrm flipH="1">
            <a:off x="-422395" y="2981348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 flipH="1">
            <a:off x="78725" y="3518700"/>
            <a:ext cx="634500" cy="6345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 flipH="1">
            <a:off x="-351438" y="4599416"/>
            <a:ext cx="1632000" cy="7680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flipH="1">
            <a:off x="-302623" y="4268450"/>
            <a:ext cx="799500" cy="7995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 flipH="1">
            <a:off x="8747780" y="1205798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 flipH="1">
            <a:off x="7948280" y="49700"/>
            <a:ext cx="799500" cy="7995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 flipH="1">
            <a:off x="8490205" y="-59000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 rot="-877">
            <a:off x="4234100" y="3219835"/>
            <a:ext cx="35265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>
            <a:off x="4234200" y="1318725"/>
            <a:ext cx="4189800" cy="19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/>
          <p:nvPr/>
        </p:nvSpPr>
        <p:spPr>
          <a:xfrm rot="-5400000">
            <a:off x="-124801" y="-120051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-5400000">
            <a:off x="91350" y="607050"/>
            <a:ext cx="500400" cy="5004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5400000" flipH="1">
            <a:off x="8406951" y="5749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5400000" flipH="1">
            <a:off x="8535200" y="732850"/>
            <a:ext cx="500400" cy="5004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5400000" flipH="1">
            <a:off x="8043499" y="-120051"/>
            <a:ext cx="491700" cy="4917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rot="-5400000">
            <a:off x="591751" y="-245851"/>
            <a:ext cx="491700" cy="4917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723357" y="1395675"/>
            <a:ext cx="7704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1"/>
          </p:nvPr>
        </p:nvSpPr>
        <p:spPr>
          <a:xfrm>
            <a:off x="723357" y="171202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title" idx="2"/>
          </p:nvPr>
        </p:nvSpPr>
        <p:spPr>
          <a:xfrm>
            <a:off x="723393" y="2522100"/>
            <a:ext cx="7704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3"/>
          </p:nvPr>
        </p:nvSpPr>
        <p:spPr>
          <a:xfrm>
            <a:off x="723365" y="283846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title" idx="4"/>
          </p:nvPr>
        </p:nvSpPr>
        <p:spPr>
          <a:xfrm>
            <a:off x="716621" y="3648550"/>
            <a:ext cx="7704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5"/>
          </p:nvPr>
        </p:nvSpPr>
        <p:spPr>
          <a:xfrm>
            <a:off x="716607" y="396492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/>
          <p:nvPr/>
        </p:nvSpPr>
        <p:spPr>
          <a:xfrm rot="-5400000">
            <a:off x="8286891" y="645863"/>
            <a:ext cx="1165500" cy="5487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8490850" y="-143651"/>
            <a:ext cx="986400" cy="9864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 rot="5400000">
            <a:off x="-240266" y="3956924"/>
            <a:ext cx="1165500" cy="5487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 rot="10800000">
            <a:off x="-265125" y="4308738"/>
            <a:ext cx="986400" cy="9864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 rot="10800000">
            <a:off x="616825" y="4644486"/>
            <a:ext cx="468900" cy="4689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8126400" y="38100"/>
            <a:ext cx="468900" cy="4689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FS Didot"/>
              <a:buNone/>
              <a:defRPr sz="3000" b="1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6" r:id="rId9"/>
    <p:sldLayoutId id="2147483673" r:id="rId10"/>
    <p:sldLayoutId id="214748367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e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/>
          <p:nvPr/>
        </p:nvSpPr>
        <p:spPr>
          <a:xfrm>
            <a:off x="8478875" y="3201525"/>
            <a:ext cx="956700" cy="10377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ubTitle" idx="1"/>
          </p:nvPr>
        </p:nvSpPr>
        <p:spPr>
          <a:xfrm rot="-455">
            <a:off x="2697155" y="3859390"/>
            <a:ext cx="4529400" cy="1037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Autor:       José Antonio López Pérez </a:t>
            </a:r>
          </a:p>
          <a:p>
            <a:pPr marL="0" lvl="0" indent="0" algn="l"/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Tutores:   Lidia Sánchez González, </a:t>
            </a:r>
          </a:p>
          <a:p>
            <a:pPr marL="0" lvl="0" indent="0" algn="l"/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	Jesús Fernández </a:t>
            </a:r>
            <a:r>
              <a:rPr lang="es-ES" dirty="0" err="1">
                <a:solidFill>
                  <a:schemeClr val="tx2">
                    <a:lumMod val="50000"/>
                  </a:schemeClr>
                </a:solidFill>
              </a:rPr>
              <a:t>Fernández</a:t>
            </a:r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ctrTitle"/>
          </p:nvPr>
        </p:nvSpPr>
        <p:spPr>
          <a:xfrm>
            <a:off x="1310403" y="1865728"/>
            <a:ext cx="6523193" cy="1037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s-ES" sz="3200" dirty="0"/>
              <a:t>Aplicación web para la gestión de módulos hidropónicos inteligentes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946E8D28-30F7-B0BD-9F4B-75DC08B1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>
            <a:extLst>
              <a:ext uri="{FF2B5EF4-FFF2-40B4-BE49-F238E27FC236}">
                <a16:creationId xmlns:a16="http://schemas.microsoft.com/office/drawing/2014/main" id="{C435CA04-83FD-3CDF-0D46-20EEDFC5CD4A}"/>
              </a:ext>
            </a:extLst>
          </p:cNvPr>
          <p:cNvSpPr/>
          <p:nvPr/>
        </p:nvSpPr>
        <p:spPr>
          <a:xfrm>
            <a:off x="-246375" y="2528551"/>
            <a:ext cx="1562400" cy="15624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>
            <a:extLst>
              <a:ext uri="{FF2B5EF4-FFF2-40B4-BE49-F238E27FC236}">
                <a16:creationId xmlns:a16="http://schemas.microsoft.com/office/drawing/2014/main" id="{27678BBD-6DCC-78CE-BDAD-C69565FB82C6}"/>
              </a:ext>
            </a:extLst>
          </p:cNvPr>
          <p:cNvSpPr/>
          <p:nvPr/>
        </p:nvSpPr>
        <p:spPr>
          <a:xfrm>
            <a:off x="1597550" y="3461287"/>
            <a:ext cx="1404900" cy="14049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>
            <a:extLst>
              <a:ext uri="{FF2B5EF4-FFF2-40B4-BE49-F238E27FC236}">
                <a16:creationId xmlns:a16="http://schemas.microsoft.com/office/drawing/2014/main" id="{63E574F0-8521-303D-D46E-FCDC1115FD7F}"/>
              </a:ext>
            </a:extLst>
          </p:cNvPr>
          <p:cNvSpPr/>
          <p:nvPr/>
        </p:nvSpPr>
        <p:spPr>
          <a:xfrm>
            <a:off x="-1218387" y="-194450"/>
            <a:ext cx="4472700" cy="21051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>
            <a:extLst>
              <a:ext uri="{FF2B5EF4-FFF2-40B4-BE49-F238E27FC236}">
                <a16:creationId xmlns:a16="http://schemas.microsoft.com/office/drawing/2014/main" id="{3BA75570-FCCC-75BB-87E9-D85964947829}"/>
              </a:ext>
            </a:extLst>
          </p:cNvPr>
          <p:cNvSpPr/>
          <p:nvPr/>
        </p:nvSpPr>
        <p:spPr>
          <a:xfrm>
            <a:off x="6200012" y="3053602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>
            <a:extLst>
              <a:ext uri="{FF2B5EF4-FFF2-40B4-BE49-F238E27FC236}">
                <a16:creationId xmlns:a16="http://schemas.microsoft.com/office/drawing/2014/main" id="{B628C7B4-DA4F-00C6-451D-227DB50020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11832" y="930277"/>
            <a:ext cx="4189800" cy="5330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Servicio de envío de datos</a:t>
            </a:r>
            <a:endParaRPr b="1" dirty="0"/>
          </a:p>
        </p:txBody>
      </p:sp>
      <p:sp>
        <p:nvSpPr>
          <p:cNvPr id="362" name="Google Shape;362;p37">
            <a:extLst>
              <a:ext uri="{FF2B5EF4-FFF2-40B4-BE49-F238E27FC236}">
                <a16:creationId xmlns:a16="http://schemas.microsoft.com/office/drawing/2014/main" id="{3EDA97FA-6950-A791-CB59-92B5B9C424AE}"/>
              </a:ext>
            </a:extLst>
          </p:cNvPr>
          <p:cNvSpPr/>
          <p:nvPr/>
        </p:nvSpPr>
        <p:spPr>
          <a:xfrm>
            <a:off x="453450" y="956500"/>
            <a:ext cx="2372100" cy="23721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>
            <a:extLst>
              <a:ext uri="{FF2B5EF4-FFF2-40B4-BE49-F238E27FC236}">
                <a16:creationId xmlns:a16="http://schemas.microsoft.com/office/drawing/2014/main" id="{E513EB39-A9BA-19C0-788E-2977C64F7EE0}"/>
              </a:ext>
            </a:extLst>
          </p:cNvPr>
          <p:cNvSpPr/>
          <p:nvPr/>
        </p:nvSpPr>
        <p:spPr>
          <a:xfrm>
            <a:off x="256125" y="3581675"/>
            <a:ext cx="750300" cy="7503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>
            <a:extLst>
              <a:ext uri="{FF2B5EF4-FFF2-40B4-BE49-F238E27FC236}">
                <a16:creationId xmlns:a16="http://schemas.microsoft.com/office/drawing/2014/main" id="{31C1DB98-7915-C51A-B940-8E8C9CEF15EA}"/>
              </a:ext>
            </a:extLst>
          </p:cNvPr>
          <p:cNvSpPr/>
          <p:nvPr/>
        </p:nvSpPr>
        <p:spPr>
          <a:xfrm>
            <a:off x="6638112" y="2076905"/>
            <a:ext cx="463800" cy="4638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60;p37">
            <a:extLst>
              <a:ext uri="{FF2B5EF4-FFF2-40B4-BE49-F238E27FC236}">
                <a16:creationId xmlns:a16="http://schemas.microsoft.com/office/drawing/2014/main" id="{A5A18E0D-C7D1-F255-1229-FEA2F05BD973}"/>
              </a:ext>
            </a:extLst>
          </p:cNvPr>
          <p:cNvSpPr txBox="1">
            <a:spLocks/>
          </p:cNvSpPr>
          <p:nvPr/>
        </p:nvSpPr>
        <p:spPr>
          <a:xfrm>
            <a:off x="3845438" y="1463298"/>
            <a:ext cx="4189800" cy="301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s-ES" sz="1800" dirty="0"/>
              <a:t>Solicita al módulo valores de sus sensores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s-ES" sz="1800" dirty="0"/>
              <a:t>Solicita imágenes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s-ES" sz="1800" dirty="0"/>
              <a:t>Recupera y actualiza configuraciones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s-ES" sz="1800" dirty="0"/>
              <a:t>Despliegue local y envío por Kafka</a:t>
            </a:r>
          </a:p>
          <a:p>
            <a:pPr marL="0" indent="0"/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A51345-E087-41B3-5D1C-C715FF58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68" y="927099"/>
            <a:ext cx="2985623" cy="25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74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>
          <a:extLst>
            <a:ext uri="{FF2B5EF4-FFF2-40B4-BE49-F238E27FC236}">
              <a16:creationId xmlns:a16="http://schemas.microsoft.com/office/drawing/2014/main" id="{FF2E7969-1B69-26A7-381C-773F9B374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>
            <a:extLst>
              <a:ext uri="{FF2B5EF4-FFF2-40B4-BE49-F238E27FC236}">
                <a16:creationId xmlns:a16="http://schemas.microsoft.com/office/drawing/2014/main" id="{41B889F7-B961-9551-F2EB-6B9CB135E5E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32962" y="52614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400"/>
            </a:pPr>
            <a:r>
              <a:rPr lang="en" sz="2400" dirty="0">
                <a:latin typeface="Overpass"/>
                <a:sym typeface="Overpass"/>
              </a:rPr>
              <a:t>Backend y consumidor Kafka</a:t>
            </a:r>
            <a:endParaRPr sz="2400" dirty="0">
              <a:latin typeface="Overpass"/>
              <a:sym typeface="Overpass"/>
            </a:endParaRPr>
          </a:p>
        </p:txBody>
      </p:sp>
      <p:sp>
        <p:nvSpPr>
          <p:cNvPr id="3" name="Google Shape;351;p36">
            <a:extLst>
              <a:ext uri="{FF2B5EF4-FFF2-40B4-BE49-F238E27FC236}">
                <a16:creationId xmlns:a16="http://schemas.microsoft.com/office/drawing/2014/main" id="{95716684-309C-B06D-C1CD-7E7915FC6715}"/>
              </a:ext>
            </a:extLst>
          </p:cNvPr>
          <p:cNvSpPr txBox="1">
            <a:spLocks/>
          </p:cNvSpPr>
          <p:nvPr/>
        </p:nvSpPr>
        <p:spPr>
          <a:xfrm>
            <a:off x="484470" y="1392052"/>
            <a:ext cx="4814893" cy="285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FS Didot"/>
              <a:buNone/>
              <a:defRPr sz="3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r>
              <a:rPr lang="en-US" sz="1800" b="0" dirty="0">
                <a:latin typeface="Overpass"/>
                <a:sym typeface="Overpass"/>
              </a:rPr>
              <a:t>Los </a:t>
            </a:r>
            <a:r>
              <a:rPr lang="en-US" sz="1800" b="0" dirty="0" err="1">
                <a:latin typeface="Overpass"/>
                <a:sym typeface="Overpass"/>
              </a:rPr>
              <a:t>datos</a:t>
            </a:r>
            <a:r>
              <a:rPr lang="en-US" sz="1800" b="0" dirty="0">
                <a:latin typeface="Overpass"/>
                <a:sym typeface="Overpass"/>
              </a:rPr>
              <a:t> son </a:t>
            </a:r>
            <a:r>
              <a:rPr lang="en-US" sz="1800" b="0" dirty="0" err="1">
                <a:latin typeface="Overpass"/>
                <a:sym typeface="Overpass"/>
              </a:rPr>
              <a:t>recogidos</a:t>
            </a:r>
            <a:r>
              <a:rPr lang="en-US" sz="1800" b="0" dirty="0">
                <a:latin typeface="Overpass"/>
                <a:sym typeface="Overpass"/>
              </a:rPr>
              <a:t> </a:t>
            </a:r>
            <a:r>
              <a:rPr lang="en-US" sz="1800" b="0" dirty="0" err="1">
                <a:latin typeface="Overpass"/>
                <a:sym typeface="Overpass"/>
              </a:rPr>
              <a:t>por</a:t>
            </a:r>
            <a:r>
              <a:rPr lang="en-US" sz="1800" b="0" dirty="0">
                <a:latin typeface="Overpass"/>
                <a:sym typeface="Overpass"/>
              </a:rPr>
              <a:t> un </a:t>
            </a:r>
            <a:r>
              <a:rPr lang="en-US" sz="1800" b="0" dirty="0" err="1">
                <a:latin typeface="Overpass"/>
                <a:sym typeface="Overpass"/>
              </a:rPr>
              <a:t>consumidor</a:t>
            </a:r>
            <a:r>
              <a:rPr lang="en-US" sz="1800" b="0" dirty="0">
                <a:latin typeface="Overpass"/>
                <a:sym typeface="Overpass"/>
              </a:rPr>
              <a:t> y </a:t>
            </a:r>
            <a:r>
              <a:rPr lang="en-US" sz="1800" b="0" dirty="0" err="1">
                <a:latin typeface="Overpass"/>
                <a:sym typeface="Overpass"/>
              </a:rPr>
              <a:t>almacenados</a:t>
            </a:r>
            <a:r>
              <a:rPr lang="en-US" sz="1800" b="0" dirty="0">
                <a:latin typeface="Overpass"/>
                <a:sym typeface="Overpass"/>
              </a:rPr>
              <a:t> </a:t>
            </a:r>
            <a:r>
              <a:rPr lang="en-US" sz="1800" b="0" dirty="0" err="1">
                <a:latin typeface="Overpass"/>
                <a:sym typeface="Overpass"/>
              </a:rPr>
              <a:t>en</a:t>
            </a:r>
            <a:r>
              <a:rPr lang="en-US" sz="1800" b="0" dirty="0">
                <a:latin typeface="Overpass"/>
                <a:sym typeface="Overpass"/>
              </a:rPr>
              <a:t> la base de </a:t>
            </a:r>
            <a:r>
              <a:rPr lang="en-US" sz="1800" b="0" dirty="0" err="1">
                <a:latin typeface="Overpass"/>
                <a:sym typeface="Overpass"/>
              </a:rPr>
              <a:t>datos</a:t>
            </a:r>
            <a:r>
              <a:rPr lang="en-US" sz="1800" b="0" dirty="0">
                <a:latin typeface="Overpass"/>
                <a:sym typeface="Overpass"/>
              </a:rPr>
              <a:t> </a:t>
            </a: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r>
              <a:rPr lang="en-US" sz="1800" b="0" dirty="0" err="1">
                <a:latin typeface="Overpass"/>
                <a:sym typeface="Overpass"/>
              </a:rPr>
              <a:t>Gestiona</a:t>
            </a:r>
            <a:r>
              <a:rPr lang="en-US" sz="1800" b="0" dirty="0">
                <a:latin typeface="Overpass"/>
                <a:sym typeface="Overpass"/>
              </a:rPr>
              <a:t> </a:t>
            </a:r>
            <a:r>
              <a:rPr lang="en-US" sz="1800" b="0" dirty="0" err="1">
                <a:latin typeface="Overpass"/>
                <a:sym typeface="Overpass"/>
              </a:rPr>
              <a:t>accesos</a:t>
            </a:r>
            <a:r>
              <a:rPr lang="en-US" sz="1800" b="0" dirty="0">
                <a:latin typeface="Overpass"/>
                <a:sym typeface="Overpass"/>
              </a:rPr>
              <a:t> a base de </a:t>
            </a:r>
            <a:r>
              <a:rPr lang="en-US" sz="1800" b="0" dirty="0" err="1">
                <a:latin typeface="Overpass"/>
                <a:sym typeface="Overpass"/>
              </a:rPr>
              <a:t>datos</a:t>
            </a:r>
            <a:endParaRPr lang="en-US" sz="1800" b="0" dirty="0">
              <a:latin typeface="Overpass"/>
              <a:sym typeface="Overpass"/>
            </a:endParaRP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r>
              <a:rPr lang="en-US" sz="1800" b="0" dirty="0" err="1">
                <a:latin typeface="Overpass"/>
                <a:sym typeface="Overpass"/>
              </a:rPr>
              <a:t>Estrategias</a:t>
            </a:r>
            <a:r>
              <a:rPr lang="en-US" sz="1800" b="0" dirty="0">
                <a:latin typeface="Overpass"/>
                <a:sym typeface="Overpass"/>
              </a:rPr>
              <a:t> de </a:t>
            </a:r>
            <a:r>
              <a:rPr lang="en-US" sz="1800" b="0" dirty="0" err="1">
                <a:latin typeface="Overpass"/>
                <a:sym typeface="Overpass"/>
              </a:rPr>
              <a:t>protecci</a:t>
            </a:r>
            <a:r>
              <a:rPr lang="es-ES" sz="1800" b="0" dirty="0" err="1">
                <a:latin typeface="Overpass"/>
                <a:sym typeface="Overpass"/>
              </a:rPr>
              <a:t>ón</a:t>
            </a:r>
            <a:endParaRPr lang="es-ES" sz="1800" b="0" dirty="0">
              <a:latin typeface="Overpass"/>
              <a:sym typeface="Overpass"/>
            </a:endParaRP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r>
              <a:rPr lang="es-ES" sz="1800" b="0" dirty="0">
                <a:latin typeface="Overpass"/>
                <a:sym typeface="Overpass"/>
              </a:rPr>
              <a:t>Implementa funcionalidad clave para el servicio web</a:t>
            </a: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endParaRPr lang="en-US" sz="1800" b="0" dirty="0">
              <a:latin typeface="Overpass"/>
              <a:sym typeface="Overpass"/>
            </a:endParaRPr>
          </a:p>
          <a:p>
            <a:pPr>
              <a:lnSpc>
                <a:spcPct val="115000"/>
              </a:lnSpc>
              <a:buSzPts val="1400"/>
            </a:pPr>
            <a:endParaRPr lang="es-ES" sz="1800" b="0" dirty="0">
              <a:latin typeface="Overpass"/>
              <a:sym typeface="Overpass"/>
            </a:endParaRPr>
          </a:p>
        </p:txBody>
      </p:sp>
      <p:pic>
        <p:nvPicPr>
          <p:cNvPr id="3074" name="Picture 2" descr="FastAPI · GitHub">
            <a:extLst>
              <a:ext uri="{FF2B5EF4-FFF2-40B4-BE49-F238E27FC236}">
                <a16:creationId xmlns:a16="http://schemas.microsoft.com/office/drawing/2014/main" id="{9C88DB61-A230-1E50-9F82-27CB99A0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930" y="179655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781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>
          <a:extLst>
            <a:ext uri="{FF2B5EF4-FFF2-40B4-BE49-F238E27FC236}">
              <a16:creationId xmlns:a16="http://schemas.microsoft.com/office/drawing/2014/main" id="{70396CB2-119A-1E24-6C0F-0B579747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>
            <a:extLst>
              <a:ext uri="{FF2B5EF4-FFF2-40B4-BE49-F238E27FC236}">
                <a16:creationId xmlns:a16="http://schemas.microsoft.com/office/drawing/2014/main" id="{9D6D3F9C-1E45-38BB-0377-44E4AE3EB91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837763" y="796269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400"/>
            </a:pPr>
            <a:r>
              <a:rPr lang="en" sz="2400" dirty="0">
                <a:latin typeface="Overpass"/>
                <a:sym typeface="Overpass"/>
              </a:rPr>
              <a:t>Base de datos</a:t>
            </a:r>
            <a:endParaRPr sz="2400" dirty="0">
              <a:latin typeface="Overpass"/>
              <a:sym typeface="Overpass"/>
            </a:endParaRPr>
          </a:p>
        </p:txBody>
      </p:sp>
      <p:sp>
        <p:nvSpPr>
          <p:cNvPr id="3" name="Google Shape;351;p36">
            <a:extLst>
              <a:ext uri="{FF2B5EF4-FFF2-40B4-BE49-F238E27FC236}">
                <a16:creationId xmlns:a16="http://schemas.microsoft.com/office/drawing/2014/main" id="{E7F611E9-09FD-9A67-CD14-3FA3810518EE}"/>
              </a:ext>
            </a:extLst>
          </p:cNvPr>
          <p:cNvSpPr txBox="1">
            <a:spLocks/>
          </p:cNvSpPr>
          <p:nvPr/>
        </p:nvSpPr>
        <p:spPr>
          <a:xfrm>
            <a:off x="632457" y="1779455"/>
            <a:ext cx="4244343" cy="143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FS Didot"/>
              <a:buNone/>
              <a:defRPr sz="3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r>
              <a:rPr lang="en-US" sz="1800" b="0" dirty="0">
                <a:latin typeface="Overpass"/>
                <a:sym typeface="Overpass"/>
              </a:rPr>
              <a:t>Base de </a:t>
            </a:r>
            <a:r>
              <a:rPr lang="en-US" sz="1800" b="0" dirty="0" err="1">
                <a:latin typeface="Overpass"/>
                <a:sym typeface="Overpass"/>
              </a:rPr>
              <a:t>datos</a:t>
            </a:r>
            <a:r>
              <a:rPr lang="en-US" sz="1800" b="0" dirty="0">
                <a:latin typeface="Overpass"/>
                <a:sym typeface="Overpass"/>
              </a:rPr>
              <a:t> </a:t>
            </a:r>
            <a:r>
              <a:rPr lang="en-US" sz="1800" b="0" dirty="0" err="1">
                <a:latin typeface="Overpass"/>
                <a:sym typeface="Overpass"/>
              </a:rPr>
              <a:t>relacional</a:t>
            </a:r>
            <a:r>
              <a:rPr lang="en-US" sz="1800" b="0" dirty="0">
                <a:latin typeface="Overpass"/>
                <a:sym typeface="Overpass"/>
              </a:rPr>
              <a:t> MariaDB</a:t>
            </a: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r>
              <a:rPr lang="en-US" sz="1800" b="0" dirty="0" err="1">
                <a:latin typeface="Overpass"/>
                <a:sym typeface="Overpass"/>
              </a:rPr>
              <a:t>Servicio</a:t>
            </a:r>
            <a:r>
              <a:rPr lang="en-US" sz="1800" b="0" dirty="0">
                <a:latin typeface="Overpass"/>
                <a:sym typeface="Overpass"/>
              </a:rPr>
              <a:t> </a:t>
            </a:r>
            <a:r>
              <a:rPr lang="en-US" sz="1800" b="0" dirty="0" err="1">
                <a:latin typeface="Overpass"/>
                <a:sym typeface="Overpass"/>
              </a:rPr>
              <a:t>virtualizado</a:t>
            </a:r>
            <a:endParaRPr lang="en-US" sz="1800" b="0" dirty="0">
              <a:latin typeface="Overpass"/>
              <a:sym typeface="Overpass"/>
            </a:endParaRP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r>
              <a:rPr lang="es-ES" sz="1800" b="0" dirty="0">
                <a:latin typeface="Overpass"/>
                <a:sym typeface="Overpass"/>
              </a:rPr>
              <a:t>Gestión a través de </a:t>
            </a:r>
            <a:r>
              <a:rPr lang="es-ES" sz="1800" b="0" dirty="0" err="1">
                <a:latin typeface="Overpass"/>
                <a:sym typeface="Overpass"/>
              </a:rPr>
              <a:t>HeidiSQL</a:t>
            </a:r>
            <a:endParaRPr lang="es-ES" sz="1800" b="0" dirty="0">
              <a:latin typeface="Overpass"/>
              <a:sym typeface="Overpass"/>
            </a:endParaRP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endParaRPr lang="en-US" sz="1800" b="0" dirty="0">
              <a:latin typeface="Overpass"/>
              <a:sym typeface="Overpass"/>
            </a:endParaRPr>
          </a:p>
          <a:p>
            <a:pPr>
              <a:lnSpc>
                <a:spcPct val="115000"/>
              </a:lnSpc>
              <a:buSzPts val="1400"/>
            </a:pPr>
            <a:endParaRPr lang="es-ES" sz="1800" b="0" dirty="0">
              <a:latin typeface="Overpass"/>
              <a:sym typeface="Overpass"/>
            </a:endParaRPr>
          </a:p>
        </p:txBody>
      </p:sp>
      <p:pic>
        <p:nvPicPr>
          <p:cNvPr id="5124" name="Picture 4" descr="Docker: Mariadb. uGeek Blog">
            <a:extLst>
              <a:ext uri="{FF2B5EF4-FFF2-40B4-BE49-F238E27FC236}">
                <a16:creationId xmlns:a16="http://schemas.microsoft.com/office/drawing/2014/main" id="{674E9C97-24A7-FF1A-9219-EE9C8985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205" y="947569"/>
            <a:ext cx="1842474" cy="16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BF33AB8-6167-373C-EAAC-F962ABF0B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299" y="2829789"/>
            <a:ext cx="3832464" cy="17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4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>
          <a:extLst>
            <a:ext uri="{FF2B5EF4-FFF2-40B4-BE49-F238E27FC236}">
              <a16:creationId xmlns:a16="http://schemas.microsoft.com/office/drawing/2014/main" id="{8CC0A848-66E4-5773-417C-2A92755BC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>
            <a:extLst>
              <a:ext uri="{FF2B5EF4-FFF2-40B4-BE49-F238E27FC236}">
                <a16:creationId xmlns:a16="http://schemas.microsoft.com/office/drawing/2014/main" id="{B368BFB0-0F63-D774-DD33-C51C7A914562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837763" y="796269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400"/>
            </a:pPr>
            <a:r>
              <a:rPr lang="en" sz="2400" dirty="0">
                <a:latin typeface="Overpass"/>
                <a:sym typeface="Overpass"/>
              </a:rPr>
              <a:t>Servicio de recomendaciones</a:t>
            </a:r>
            <a:endParaRPr sz="2400" dirty="0">
              <a:latin typeface="Overpass"/>
              <a:sym typeface="Overpass"/>
            </a:endParaRPr>
          </a:p>
        </p:txBody>
      </p:sp>
      <p:sp>
        <p:nvSpPr>
          <p:cNvPr id="3" name="Google Shape;351;p36">
            <a:extLst>
              <a:ext uri="{FF2B5EF4-FFF2-40B4-BE49-F238E27FC236}">
                <a16:creationId xmlns:a16="http://schemas.microsoft.com/office/drawing/2014/main" id="{18BDD9A2-2104-E991-3340-41705977C6CB}"/>
              </a:ext>
            </a:extLst>
          </p:cNvPr>
          <p:cNvSpPr txBox="1">
            <a:spLocks/>
          </p:cNvSpPr>
          <p:nvPr/>
        </p:nvSpPr>
        <p:spPr>
          <a:xfrm>
            <a:off x="632457" y="1779455"/>
            <a:ext cx="4244343" cy="2066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FS Didot"/>
              <a:buNone/>
              <a:defRPr sz="3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r>
              <a:rPr lang="es-ES" sz="1800" b="0" dirty="0">
                <a:latin typeface="Overpass"/>
                <a:sym typeface="Overpass"/>
              </a:rPr>
              <a:t>Altos requerimientos hardware</a:t>
            </a: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r>
              <a:rPr lang="es-ES" sz="1800" b="0" dirty="0" err="1">
                <a:latin typeface="Overpass"/>
                <a:sym typeface="Overpass"/>
              </a:rPr>
              <a:t>Ollama</a:t>
            </a:r>
            <a:r>
              <a:rPr lang="es-ES" sz="1800" b="0" dirty="0">
                <a:latin typeface="Overpass"/>
                <a:sym typeface="Overpass"/>
              </a:rPr>
              <a:t> + </a:t>
            </a:r>
            <a:r>
              <a:rPr lang="es-ES" sz="1800" b="0" dirty="0" err="1">
                <a:latin typeface="Overpass"/>
                <a:sym typeface="Overpass"/>
              </a:rPr>
              <a:t>LLaVA</a:t>
            </a:r>
            <a:endParaRPr lang="es-ES" sz="1800" b="0" dirty="0">
              <a:latin typeface="Overpass"/>
              <a:sym typeface="Overpass"/>
            </a:endParaRP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r>
              <a:rPr lang="es-ES" sz="1800" b="0" dirty="0">
                <a:latin typeface="Overpass"/>
                <a:sym typeface="Overpass"/>
              </a:rPr>
              <a:t>Toma los últimos datos e imágenes para obtener sugerencias y mejorar el cultivo</a:t>
            </a: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r>
              <a:rPr lang="es-ES" sz="1800" b="0" dirty="0">
                <a:latin typeface="Overpass"/>
                <a:sym typeface="Overpass"/>
              </a:rPr>
              <a:t>Envuelto en </a:t>
            </a:r>
            <a:r>
              <a:rPr lang="es-ES" sz="1800" b="0" dirty="0" err="1">
                <a:latin typeface="Overpass"/>
                <a:sym typeface="Overpass"/>
              </a:rPr>
              <a:t>FastAPI</a:t>
            </a:r>
            <a:r>
              <a:rPr lang="es-ES" sz="1800" b="0" dirty="0">
                <a:latin typeface="Overpass"/>
                <a:sym typeface="Overpass"/>
              </a:rPr>
              <a:t> + Caddy</a:t>
            </a: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endParaRPr lang="en-US" sz="1800" b="0" dirty="0">
              <a:latin typeface="Overpass"/>
              <a:sym typeface="Overpass"/>
            </a:endParaRPr>
          </a:p>
          <a:p>
            <a:pPr>
              <a:lnSpc>
                <a:spcPct val="115000"/>
              </a:lnSpc>
              <a:buSzPts val="1400"/>
            </a:pPr>
            <a:endParaRPr lang="es-ES" sz="1800" b="0" dirty="0">
              <a:latin typeface="Overpass"/>
              <a:sym typeface="Overpas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9457FB-B1BB-4A93-4FB0-78F3AB5F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038"/>
          <a:stretch>
            <a:fillRect/>
          </a:stretch>
        </p:blipFill>
        <p:spPr>
          <a:xfrm>
            <a:off x="5486930" y="1305848"/>
            <a:ext cx="3162499" cy="30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3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E0E7DA38-CBB1-E6A3-856B-161A6952D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>
            <a:extLst>
              <a:ext uri="{FF2B5EF4-FFF2-40B4-BE49-F238E27FC236}">
                <a16:creationId xmlns:a16="http://schemas.microsoft.com/office/drawing/2014/main" id="{1F8E9F63-659B-3130-A144-AB467E9A6D82}"/>
              </a:ext>
            </a:extLst>
          </p:cNvPr>
          <p:cNvSpPr/>
          <p:nvPr/>
        </p:nvSpPr>
        <p:spPr>
          <a:xfrm>
            <a:off x="-246375" y="2528551"/>
            <a:ext cx="1562400" cy="15624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>
            <a:extLst>
              <a:ext uri="{FF2B5EF4-FFF2-40B4-BE49-F238E27FC236}">
                <a16:creationId xmlns:a16="http://schemas.microsoft.com/office/drawing/2014/main" id="{F7E55052-6A0F-B36B-74D2-DBD1B6697231}"/>
              </a:ext>
            </a:extLst>
          </p:cNvPr>
          <p:cNvSpPr/>
          <p:nvPr/>
        </p:nvSpPr>
        <p:spPr>
          <a:xfrm>
            <a:off x="1597550" y="3461287"/>
            <a:ext cx="1404900" cy="14049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>
            <a:extLst>
              <a:ext uri="{FF2B5EF4-FFF2-40B4-BE49-F238E27FC236}">
                <a16:creationId xmlns:a16="http://schemas.microsoft.com/office/drawing/2014/main" id="{BD512D0A-94D3-7179-8EBB-00CF48CC66ED}"/>
              </a:ext>
            </a:extLst>
          </p:cNvPr>
          <p:cNvSpPr/>
          <p:nvPr/>
        </p:nvSpPr>
        <p:spPr>
          <a:xfrm>
            <a:off x="-1218387" y="-194450"/>
            <a:ext cx="4472700" cy="21051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>
            <a:extLst>
              <a:ext uri="{FF2B5EF4-FFF2-40B4-BE49-F238E27FC236}">
                <a16:creationId xmlns:a16="http://schemas.microsoft.com/office/drawing/2014/main" id="{CEF706AB-2451-C735-F0FF-5DFBC17477CE}"/>
              </a:ext>
            </a:extLst>
          </p:cNvPr>
          <p:cNvSpPr/>
          <p:nvPr/>
        </p:nvSpPr>
        <p:spPr>
          <a:xfrm>
            <a:off x="6200012" y="3053602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>
            <a:extLst>
              <a:ext uri="{FF2B5EF4-FFF2-40B4-BE49-F238E27FC236}">
                <a16:creationId xmlns:a16="http://schemas.microsoft.com/office/drawing/2014/main" id="{C4F44AD8-1BFA-6BFD-4096-A2D6C15FFF8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4022" y="511341"/>
            <a:ext cx="4189800" cy="5330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Servicio web</a:t>
            </a:r>
            <a:endParaRPr b="1" dirty="0"/>
          </a:p>
        </p:txBody>
      </p:sp>
      <p:sp>
        <p:nvSpPr>
          <p:cNvPr id="362" name="Google Shape;362;p37">
            <a:extLst>
              <a:ext uri="{FF2B5EF4-FFF2-40B4-BE49-F238E27FC236}">
                <a16:creationId xmlns:a16="http://schemas.microsoft.com/office/drawing/2014/main" id="{B732C254-A79F-4DAF-A925-26D1A1A0EF70}"/>
              </a:ext>
            </a:extLst>
          </p:cNvPr>
          <p:cNvSpPr/>
          <p:nvPr/>
        </p:nvSpPr>
        <p:spPr>
          <a:xfrm>
            <a:off x="453450" y="956500"/>
            <a:ext cx="2372100" cy="23721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>
            <a:extLst>
              <a:ext uri="{FF2B5EF4-FFF2-40B4-BE49-F238E27FC236}">
                <a16:creationId xmlns:a16="http://schemas.microsoft.com/office/drawing/2014/main" id="{4E43FC2E-DE3B-9848-DA64-8189043A84D0}"/>
              </a:ext>
            </a:extLst>
          </p:cNvPr>
          <p:cNvSpPr/>
          <p:nvPr/>
        </p:nvSpPr>
        <p:spPr>
          <a:xfrm>
            <a:off x="256125" y="3581675"/>
            <a:ext cx="750300" cy="7503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>
            <a:extLst>
              <a:ext uri="{FF2B5EF4-FFF2-40B4-BE49-F238E27FC236}">
                <a16:creationId xmlns:a16="http://schemas.microsoft.com/office/drawing/2014/main" id="{B24F4197-86E0-EEC8-F599-BEB89F6F630F}"/>
              </a:ext>
            </a:extLst>
          </p:cNvPr>
          <p:cNvSpPr/>
          <p:nvPr/>
        </p:nvSpPr>
        <p:spPr>
          <a:xfrm>
            <a:off x="6638112" y="2076905"/>
            <a:ext cx="463800" cy="4638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7991A6-3CD7-6046-98BA-DC2DBF38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9" y="681026"/>
            <a:ext cx="3319878" cy="3781447"/>
          </a:xfrm>
          <a:prstGeom prst="rect">
            <a:avLst/>
          </a:prstGeom>
        </p:spPr>
      </p:pic>
      <p:sp>
        <p:nvSpPr>
          <p:cNvPr id="7" name="Google Shape;351;p36">
            <a:extLst>
              <a:ext uri="{FF2B5EF4-FFF2-40B4-BE49-F238E27FC236}">
                <a16:creationId xmlns:a16="http://schemas.microsoft.com/office/drawing/2014/main" id="{4AFA15E9-0E94-466C-F6A1-6AF5A96751F7}"/>
              </a:ext>
            </a:extLst>
          </p:cNvPr>
          <p:cNvSpPr txBox="1">
            <a:spLocks/>
          </p:cNvSpPr>
          <p:nvPr/>
        </p:nvSpPr>
        <p:spPr>
          <a:xfrm>
            <a:off x="4015783" y="1245098"/>
            <a:ext cx="3659636" cy="326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FS Didot"/>
              <a:buNone/>
              <a:defRPr sz="3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pPr marL="285750" indent="-285750">
              <a:lnSpc>
                <a:spcPct val="150000"/>
              </a:lnSpc>
              <a:buSzPts val="1400"/>
              <a:buFontTx/>
              <a:buChar char="-"/>
            </a:pPr>
            <a:r>
              <a:rPr lang="es-ES" sz="1800" b="0" dirty="0" err="1">
                <a:latin typeface="Overpass"/>
                <a:sym typeface="Overpass"/>
              </a:rPr>
              <a:t>React</a:t>
            </a:r>
            <a:r>
              <a:rPr lang="es-ES" sz="1800" b="0" dirty="0">
                <a:latin typeface="Overpass"/>
                <a:sym typeface="Overpass"/>
              </a:rPr>
              <a:t> + Vite + JavaScript</a:t>
            </a:r>
          </a:p>
          <a:p>
            <a:pPr marL="285750" indent="-285750">
              <a:lnSpc>
                <a:spcPct val="150000"/>
              </a:lnSpc>
              <a:buSzPts val="1400"/>
              <a:buFontTx/>
              <a:buChar char="-"/>
            </a:pPr>
            <a:r>
              <a:rPr lang="es-ES" sz="1800" b="0" dirty="0" err="1">
                <a:latin typeface="Overpass"/>
                <a:sym typeface="Overpass"/>
              </a:rPr>
              <a:t>DaisyUI</a:t>
            </a:r>
            <a:endParaRPr lang="es-ES" sz="1800" b="0" dirty="0">
              <a:latin typeface="Overpass"/>
              <a:sym typeface="Overpass"/>
            </a:endParaRPr>
          </a:p>
          <a:p>
            <a:pPr marL="285750" indent="-285750">
              <a:lnSpc>
                <a:spcPct val="150000"/>
              </a:lnSpc>
              <a:buSzPts val="1400"/>
              <a:buFontTx/>
              <a:buChar char="-"/>
            </a:pPr>
            <a:r>
              <a:rPr lang="es-ES" sz="1800" b="0" dirty="0">
                <a:latin typeface="Overpass"/>
                <a:sym typeface="Overpass"/>
              </a:rPr>
              <a:t>Auth0</a:t>
            </a:r>
          </a:p>
          <a:p>
            <a:pPr marL="285750" indent="-285750">
              <a:lnSpc>
                <a:spcPct val="150000"/>
              </a:lnSpc>
              <a:buSzPts val="1400"/>
              <a:buFontTx/>
              <a:buChar char="-"/>
            </a:pPr>
            <a:r>
              <a:rPr lang="es-ES" sz="1800" b="0" dirty="0">
                <a:latin typeface="Overpass"/>
                <a:sym typeface="Overpass"/>
              </a:rPr>
              <a:t>Sincronización sencilla</a:t>
            </a:r>
          </a:p>
          <a:p>
            <a:pPr marL="285750" indent="-285750">
              <a:lnSpc>
                <a:spcPct val="150000"/>
              </a:lnSpc>
              <a:buSzPts val="1400"/>
              <a:buFontTx/>
              <a:buChar char="-"/>
            </a:pPr>
            <a:r>
              <a:rPr lang="es-ES" sz="1800" b="0" dirty="0">
                <a:latin typeface="Overpass"/>
                <a:sym typeface="Overpass"/>
              </a:rPr>
              <a:t>Gráficas detalladas</a:t>
            </a:r>
          </a:p>
          <a:p>
            <a:pPr marL="285750" indent="-285750">
              <a:lnSpc>
                <a:spcPct val="150000"/>
              </a:lnSpc>
              <a:buSzPts val="1400"/>
              <a:buFontTx/>
              <a:buChar char="-"/>
            </a:pPr>
            <a:r>
              <a:rPr lang="es-ES" sz="1800" b="0" dirty="0">
                <a:latin typeface="Overpass"/>
                <a:sym typeface="Overpass"/>
              </a:rPr>
              <a:t>Resumen de datos</a:t>
            </a:r>
          </a:p>
          <a:p>
            <a:pPr marL="285750" indent="-285750">
              <a:lnSpc>
                <a:spcPct val="150000"/>
              </a:lnSpc>
              <a:buSzPts val="1400"/>
              <a:buFontTx/>
              <a:buChar char="-"/>
            </a:pPr>
            <a:r>
              <a:rPr lang="es-ES" sz="1800" b="0" dirty="0">
                <a:latin typeface="Overpass"/>
                <a:sym typeface="Overpass"/>
              </a:rPr>
              <a:t>Configuraciones remotas</a:t>
            </a:r>
          </a:p>
          <a:p>
            <a:pPr marL="285750" indent="-285750">
              <a:lnSpc>
                <a:spcPct val="115000"/>
              </a:lnSpc>
              <a:buSzPts val="1400"/>
              <a:buFontTx/>
              <a:buChar char="-"/>
            </a:pPr>
            <a:endParaRPr lang="en-US" sz="1800" b="0" dirty="0">
              <a:latin typeface="Overpass"/>
              <a:sym typeface="Overpass"/>
            </a:endParaRPr>
          </a:p>
          <a:p>
            <a:pPr>
              <a:lnSpc>
                <a:spcPct val="115000"/>
              </a:lnSpc>
              <a:buSzPts val="1400"/>
            </a:pPr>
            <a:endParaRPr lang="es-ES" sz="1800" b="0" dirty="0">
              <a:latin typeface="Overpass"/>
              <a:sym typeface="Overpass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4AF06D0-C5DF-6B36-1CBC-1BF3FA2EC451}"/>
              </a:ext>
            </a:extLst>
          </p:cNvPr>
          <p:cNvCxnSpPr>
            <a:cxnSpLocks/>
          </p:cNvCxnSpPr>
          <p:nvPr/>
        </p:nvCxnSpPr>
        <p:spPr>
          <a:xfrm>
            <a:off x="3719945" y="2571749"/>
            <a:ext cx="42949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498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3AF1248E-0D1E-9011-DBCE-5723B5951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>
            <a:extLst>
              <a:ext uri="{FF2B5EF4-FFF2-40B4-BE49-F238E27FC236}">
                <a16:creationId xmlns:a16="http://schemas.microsoft.com/office/drawing/2014/main" id="{746C3741-07E0-3C35-71BD-BBF56015A76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6959" y="1066836"/>
            <a:ext cx="3122496" cy="8593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 Evaluación</a:t>
            </a:r>
            <a:endParaRPr dirty="0"/>
          </a:p>
        </p:txBody>
      </p:sp>
      <p:sp>
        <p:nvSpPr>
          <p:cNvPr id="336" name="Google Shape;336;p35">
            <a:extLst>
              <a:ext uri="{FF2B5EF4-FFF2-40B4-BE49-F238E27FC236}">
                <a16:creationId xmlns:a16="http://schemas.microsoft.com/office/drawing/2014/main" id="{4477F743-CDF9-0275-C8D8-4064037A0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3001" y="847513"/>
            <a:ext cx="1550100" cy="14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8" name="Google Shape;338;p35">
            <a:extLst>
              <a:ext uri="{FF2B5EF4-FFF2-40B4-BE49-F238E27FC236}">
                <a16:creationId xmlns:a16="http://schemas.microsoft.com/office/drawing/2014/main" id="{D960EE15-B25D-08BE-B3D4-7A9A4159CFC3}"/>
              </a:ext>
            </a:extLst>
          </p:cNvPr>
          <p:cNvSpPr/>
          <p:nvPr/>
        </p:nvSpPr>
        <p:spPr>
          <a:xfrm>
            <a:off x="151600" y="2571751"/>
            <a:ext cx="1357500" cy="13575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5">
            <a:extLst>
              <a:ext uri="{FF2B5EF4-FFF2-40B4-BE49-F238E27FC236}">
                <a16:creationId xmlns:a16="http://schemas.microsoft.com/office/drawing/2014/main" id="{D291FCBC-54C5-9301-D163-B746B31656A8}"/>
              </a:ext>
            </a:extLst>
          </p:cNvPr>
          <p:cNvSpPr/>
          <p:nvPr/>
        </p:nvSpPr>
        <p:spPr>
          <a:xfrm>
            <a:off x="7649075" y="410525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5">
            <a:extLst>
              <a:ext uri="{FF2B5EF4-FFF2-40B4-BE49-F238E27FC236}">
                <a16:creationId xmlns:a16="http://schemas.microsoft.com/office/drawing/2014/main" id="{9902CFE1-CDED-4DD9-52F3-8DAF8936D342}"/>
              </a:ext>
            </a:extLst>
          </p:cNvPr>
          <p:cNvSpPr/>
          <p:nvPr/>
        </p:nvSpPr>
        <p:spPr>
          <a:xfrm>
            <a:off x="7535175" y="25216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46;p36">
            <a:extLst>
              <a:ext uri="{FF2B5EF4-FFF2-40B4-BE49-F238E27FC236}">
                <a16:creationId xmlns:a16="http://schemas.microsoft.com/office/drawing/2014/main" id="{E35A574D-1F0B-3FA4-3061-A81EC10E47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81614" y="3177024"/>
            <a:ext cx="4863465" cy="1019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Entre los criterios de evaluación se encuentran métricas como correctitud funcional, rendimiento, fiabilidad, usabilidad y escalabilidad.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250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>
          <a:extLst>
            <a:ext uri="{FF2B5EF4-FFF2-40B4-BE49-F238E27FC236}">
              <a16:creationId xmlns:a16="http://schemas.microsoft.com/office/drawing/2014/main" id="{B94B1F81-0CCC-7F83-4422-E49867FF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>
            <a:extLst>
              <a:ext uri="{FF2B5EF4-FFF2-40B4-BE49-F238E27FC236}">
                <a16:creationId xmlns:a16="http://schemas.microsoft.com/office/drawing/2014/main" id="{1C0437AE-30DF-7149-1878-5FA329CCC63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67926" y="1498350"/>
            <a:ext cx="7704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es-ES" dirty="0"/>
              <a:t>Metodología de evaluación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8" name="Google Shape;348;p36">
            <a:extLst>
              <a:ext uri="{FF2B5EF4-FFF2-40B4-BE49-F238E27FC236}">
                <a16:creationId xmlns:a16="http://schemas.microsoft.com/office/drawing/2014/main" id="{97432E9A-30DD-C983-BA28-3644EDC78C2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0000" y="1889563"/>
            <a:ext cx="4316127" cy="1781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Pruebas locales basadas en los casos de uso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Servicios evaluados de forma individual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Rutina autom</a:t>
            </a:r>
            <a:r>
              <a:rPr lang="es-ES" dirty="0"/>
              <a:t>ática de test unitarios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s-ES" dirty="0"/>
              <a:t>Encuesta a usuarios orientada en la resolución de una tarea</a:t>
            </a:r>
            <a:endParaRPr lang="e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51" name="Google Shape;351;p36">
            <a:extLst>
              <a:ext uri="{FF2B5EF4-FFF2-40B4-BE49-F238E27FC236}">
                <a16:creationId xmlns:a16="http://schemas.microsoft.com/office/drawing/2014/main" id="{BDF4148A-2E3F-53EF-1C9B-C35AFC4ACC7B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67926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Evaluación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3C630A0-E4AB-C101-41CB-F4208E24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00" y="1098300"/>
            <a:ext cx="3283726" cy="2720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329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>
          <a:extLst>
            <a:ext uri="{FF2B5EF4-FFF2-40B4-BE49-F238E27FC236}">
              <a16:creationId xmlns:a16="http://schemas.microsoft.com/office/drawing/2014/main" id="{3CD6CE8F-AE35-364E-6109-90C21A249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>
            <a:extLst>
              <a:ext uri="{FF2B5EF4-FFF2-40B4-BE49-F238E27FC236}">
                <a16:creationId xmlns:a16="http://schemas.microsoft.com/office/drawing/2014/main" id="{8D3EE40B-6C34-01DD-5456-712A0A4C59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67926" y="1297581"/>
            <a:ext cx="7704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es-ES" dirty="0"/>
              <a:t>Herramientas de evaluación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351" name="Google Shape;351;p36">
            <a:extLst>
              <a:ext uri="{FF2B5EF4-FFF2-40B4-BE49-F238E27FC236}">
                <a16:creationId xmlns:a16="http://schemas.microsoft.com/office/drawing/2014/main" id="{CA5954E9-99BC-6030-F399-057147C75E48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67926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Evaluación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F804A3-D137-ADE5-52E2-AB527C0F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0" t="9744" r="26675" b="7925"/>
          <a:stretch>
            <a:fillRect/>
          </a:stretch>
        </p:blipFill>
        <p:spPr>
          <a:xfrm>
            <a:off x="806472" y="1962879"/>
            <a:ext cx="3290455" cy="16556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647913-86F8-1709-3944-FE844FDC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382" y="1610349"/>
            <a:ext cx="3778692" cy="3096596"/>
          </a:xfrm>
          <a:prstGeom prst="rect">
            <a:avLst/>
          </a:prstGeom>
        </p:spPr>
      </p:pic>
      <p:pic>
        <p:nvPicPr>
          <p:cNvPr id="1026" name="Picture 2" descr="Testing Python applications using Pytest - Wisdom Geek">
            <a:extLst>
              <a:ext uri="{FF2B5EF4-FFF2-40B4-BE49-F238E27FC236}">
                <a16:creationId xmlns:a16="http://schemas.microsoft.com/office/drawing/2014/main" id="{325662B6-FF6A-AFDA-C63F-81B945DE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680" y="3876268"/>
            <a:ext cx="1938247" cy="8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507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72D98F94-3648-A79E-8D86-73CCD88D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>
            <a:extLst>
              <a:ext uri="{FF2B5EF4-FFF2-40B4-BE49-F238E27FC236}">
                <a16:creationId xmlns:a16="http://schemas.microsoft.com/office/drawing/2014/main" id="{C3F360AD-7B6E-ED8A-F4C0-F78392F64C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20730" y="847514"/>
            <a:ext cx="3310269" cy="14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 Gestión del proyecto </a:t>
            </a:r>
            <a:endParaRPr dirty="0"/>
          </a:p>
        </p:txBody>
      </p:sp>
      <p:sp>
        <p:nvSpPr>
          <p:cNvPr id="336" name="Google Shape;336;p35">
            <a:extLst>
              <a:ext uri="{FF2B5EF4-FFF2-40B4-BE49-F238E27FC236}">
                <a16:creationId xmlns:a16="http://schemas.microsoft.com/office/drawing/2014/main" id="{D483BC19-A7BD-E60A-47B1-80A7FD8B54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3001" y="847513"/>
            <a:ext cx="1550100" cy="14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8" name="Google Shape;338;p35">
            <a:extLst>
              <a:ext uri="{FF2B5EF4-FFF2-40B4-BE49-F238E27FC236}">
                <a16:creationId xmlns:a16="http://schemas.microsoft.com/office/drawing/2014/main" id="{25E3B71F-8669-69BA-7FCD-0DAB207E3303}"/>
              </a:ext>
            </a:extLst>
          </p:cNvPr>
          <p:cNvSpPr/>
          <p:nvPr/>
        </p:nvSpPr>
        <p:spPr>
          <a:xfrm>
            <a:off x="151600" y="2571751"/>
            <a:ext cx="1357500" cy="13575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5">
            <a:extLst>
              <a:ext uri="{FF2B5EF4-FFF2-40B4-BE49-F238E27FC236}">
                <a16:creationId xmlns:a16="http://schemas.microsoft.com/office/drawing/2014/main" id="{281DD2AA-B32F-BB7F-8CCC-C8984411BBBB}"/>
              </a:ext>
            </a:extLst>
          </p:cNvPr>
          <p:cNvSpPr/>
          <p:nvPr/>
        </p:nvSpPr>
        <p:spPr>
          <a:xfrm>
            <a:off x="7649075" y="410525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5">
            <a:extLst>
              <a:ext uri="{FF2B5EF4-FFF2-40B4-BE49-F238E27FC236}">
                <a16:creationId xmlns:a16="http://schemas.microsoft.com/office/drawing/2014/main" id="{FDAC2146-5BC6-8F2C-E43C-87FA4FA2976B}"/>
              </a:ext>
            </a:extLst>
          </p:cNvPr>
          <p:cNvSpPr/>
          <p:nvPr/>
        </p:nvSpPr>
        <p:spPr>
          <a:xfrm>
            <a:off x="7535175" y="25216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7;p35">
            <a:extLst>
              <a:ext uri="{FF2B5EF4-FFF2-40B4-BE49-F238E27FC236}">
                <a16:creationId xmlns:a16="http://schemas.microsoft.com/office/drawing/2014/main" id="{E5E964CF-26FF-33BB-AB78-70216EA56FB1}"/>
              </a:ext>
            </a:extLst>
          </p:cNvPr>
          <p:cNvSpPr txBox="1">
            <a:spLocks/>
          </p:cNvSpPr>
          <p:nvPr/>
        </p:nvSpPr>
        <p:spPr>
          <a:xfrm rot="243">
            <a:off x="2251927" y="3250673"/>
            <a:ext cx="4879056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>
              <a:lnSpc>
                <a:spcPct val="115000"/>
              </a:lnSpc>
            </a:pPr>
            <a:r>
              <a:rPr lang="en-US" sz="2000" b="1" dirty="0" err="1"/>
              <a:t>Tareas</a:t>
            </a:r>
            <a:r>
              <a:rPr lang="en-US" sz="2000" b="1" dirty="0"/>
              <a:t> y </a:t>
            </a:r>
            <a:r>
              <a:rPr lang="en-US" sz="2000" b="1" dirty="0" err="1"/>
              <a:t>presupuestos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306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8A4418AF-5FF3-29D7-5DBB-28C475ECA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>
            <a:extLst>
              <a:ext uri="{FF2B5EF4-FFF2-40B4-BE49-F238E27FC236}">
                <a16:creationId xmlns:a16="http://schemas.microsoft.com/office/drawing/2014/main" id="{D430F226-396A-DC6A-09E4-FCB2595F0413}"/>
              </a:ext>
            </a:extLst>
          </p:cNvPr>
          <p:cNvSpPr/>
          <p:nvPr/>
        </p:nvSpPr>
        <p:spPr>
          <a:xfrm>
            <a:off x="-246375" y="2528551"/>
            <a:ext cx="1562400" cy="15624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>
            <a:extLst>
              <a:ext uri="{FF2B5EF4-FFF2-40B4-BE49-F238E27FC236}">
                <a16:creationId xmlns:a16="http://schemas.microsoft.com/office/drawing/2014/main" id="{12487F16-18C5-1B0B-56AF-53CCF8C04EA4}"/>
              </a:ext>
            </a:extLst>
          </p:cNvPr>
          <p:cNvSpPr/>
          <p:nvPr/>
        </p:nvSpPr>
        <p:spPr>
          <a:xfrm>
            <a:off x="1597550" y="3461287"/>
            <a:ext cx="1404900" cy="14049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>
            <a:extLst>
              <a:ext uri="{FF2B5EF4-FFF2-40B4-BE49-F238E27FC236}">
                <a16:creationId xmlns:a16="http://schemas.microsoft.com/office/drawing/2014/main" id="{3B198C53-A649-AB28-EBB8-14E3C01DFDF9}"/>
              </a:ext>
            </a:extLst>
          </p:cNvPr>
          <p:cNvSpPr/>
          <p:nvPr/>
        </p:nvSpPr>
        <p:spPr>
          <a:xfrm>
            <a:off x="-1218387" y="-194450"/>
            <a:ext cx="4472700" cy="21051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>
            <a:extLst>
              <a:ext uri="{FF2B5EF4-FFF2-40B4-BE49-F238E27FC236}">
                <a16:creationId xmlns:a16="http://schemas.microsoft.com/office/drawing/2014/main" id="{BCAEA716-52D5-47E0-0D19-024C4DCEBB47}"/>
              </a:ext>
            </a:extLst>
          </p:cNvPr>
          <p:cNvSpPr/>
          <p:nvPr/>
        </p:nvSpPr>
        <p:spPr>
          <a:xfrm>
            <a:off x="2667550" y="2887348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7">
            <a:extLst>
              <a:ext uri="{FF2B5EF4-FFF2-40B4-BE49-F238E27FC236}">
                <a16:creationId xmlns:a16="http://schemas.microsoft.com/office/drawing/2014/main" id="{8E17022E-4D91-E1DF-42EC-7734AAD1D0B0}"/>
              </a:ext>
            </a:extLst>
          </p:cNvPr>
          <p:cNvSpPr/>
          <p:nvPr/>
        </p:nvSpPr>
        <p:spPr>
          <a:xfrm>
            <a:off x="453450" y="956500"/>
            <a:ext cx="2372100" cy="23721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>
            <a:extLst>
              <a:ext uri="{FF2B5EF4-FFF2-40B4-BE49-F238E27FC236}">
                <a16:creationId xmlns:a16="http://schemas.microsoft.com/office/drawing/2014/main" id="{F8887F29-A3AE-DEC2-4CB1-0174F334B591}"/>
              </a:ext>
            </a:extLst>
          </p:cNvPr>
          <p:cNvSpPr/>
          <p:nvPr/>
        </p:nvSpPr>
        <p:spPr>
          <a:xfrm>
            <a:off x="256125" y="3581675"/>
            <a:ext cx="750300" cy="7503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>
            <a:extLst>
              <a:ext uri="{FF2B5EF4-FFF2-40B4-BE49-F238E27FC236}">
                <a16:creationId xmlns:a16="http://schemas.microsoft.com/office/drawing/2014/main" id="{1C54043B-02DD-8FEC-CB84-7EC721E12435}"/>
              </a:ext>
            </a:extLst>
          </p:cNvPr>
          <p:cNvSpPr/>
          <p:nvPr/>
        </p:nvSpPr>
        <p:spPr>
          <a:xfrm>
            <a:off x="3105650" y="1910651"/>
            <a:ext cx="463800" cy="4638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3BCE45-7CD6-FA94-19A0-C16406B41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96" y="867246"/>
            <a:ext cx="6681607" cy="375107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0064232-56D9-BDD9-43EA-2BDDF2B1A33A}"/>
              </a:ext>
            </a:extLst>
          </p:cNvPr>
          <p:cNvSpPr txBox="1"/>
          <p:nvPr/>
        </p:nvSpPr>
        <p:spPr>
          <a:xfrm>
            <a:off x="705192" y="152939"/>
            <a:ext cx="40815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s-ES" sz="3000" b="1" dirty="0">
                <a:solidFill>
                  <a:schemeClr val="dk1"/>
                </a:solidFill>
                <a:latin typeface="GFS Didot"/>
                <a:sym typeface="GFS Didot"/>
              </a:rPr>
              <a:t>Diagrama de Gantt</a:t>
            </a:r>
          </a:p>
        </p:txBody>
      </p:sp>
    </p:spTree>
    <p:extLst>
      <p:ext uri="{BB962C8B-B14F-4D97-AF65-F5344CB8AC3E}">
        <p14:creationId xmlns:p14="http://schemas.microsoft.com/office/powerpoint/2010/main" val="153082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 rot="1973">
            <a:off x="975906" y="1097779"/>
            <a:ext cx="562399" cy="447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01</a:t>
            </a:r>
            <a:endParaRPr sz="2400" dirty="0"/>
          </a:p>
        </p:txBody>
      </p:sp>
      <p:sp>
        <p:nvSpPr>
          <p:cNvPr id="315" name="Google Shape;315;p34"/>
          <p:cNvSpPr txBox="1">
            <a:spLocks noGrp="1"/>
          </p:cNvSpPr>
          <p:nvPr>
            <p:ph type="title" idx="21"/>
          </p:nvPr>
        </p:nvSpPr>
        <p:spPr>
          <a:xfrm>
            <a:off x="574654" y="340403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38" name="Google Shape;312;p34">
            <a:extLst>
              <a:ext uri="{FF2B5EF4-FFF2-40B4-BE49-F238E27FC236}">
                <a16:creationId xmlns:a16="http://schemas.microsoft.com/office/drawing/2014/main" id="{6162887D-9DE0-72D2-B1A6-58F83E943764}"/>
              </a:ext>
            </a:extLst>
          </p:cNvPr>
          <p:cNvSpPr txBox="1">
            <a:spLocks/>
          </p:cNvSpPr>
          <p:nvPr/>
        </p:nvSpPr>
        <p:spPr>
          <a:xfrm rot="1973">
            <a:off x="975905" y="1668393"/>
            <a:ext cx="562399" cy="447578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FS Didot"/>
              <a:buNone/>
              <a:defRPr sz="3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r>
              <a:rPr lang="en" sz="1600" dirty="0"/>
              <a:t>02</a:t>
            </a:r>
            <a:endParaRPr lang="en" sz="2400" dirty="0"/>
          </a:p>
        </p:txBody>
      </p:sp>
      <p:sp>
        <p:nvSpPr>
          <p:cNvPr id="39" name="Google Shape;313;p34">
            <a:extLst>
              <a:ext uri="{FF2B5EF4-FFF2-40B4-BE49-F238E27FC236}">
                <a16:creationId xmlns:a16="http://schemas.microsoft.com/office/drawing/2014/main" id="{531E1C9F-E793-1DCD-E4D1-F675A8DD6934}"/>
              </a:ext>
            </a:extLst>
          </p:cNvPr>
          <p:cNvSpPr txBox="1">
            <a:spLocks/>
          </p:cNvSpPr>
          <p:nvPr/>
        </p:nvSpPr>
        <p:spPr>
          <a:xfrm>
            <a:off x="1857153" y="1668233"/>
            <a:ext cx="5819554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FS Didot"/>
              <a:buNone/>
              <a:defRPr sz="2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pPr algn="l"/>
            <a:r>
              <a:rPr lang="es-ES" dirty="0"/>
              <a:t>Descripción de la solución</a:t>
            </a:r>
          </a:p>
        </p:txBody>
      </p:sp>
      <p:sp>
        <p:nvSpPr>
          <p:cNvPr id="40" name="Google Shape;312;p34">
            <a:extLst>
              <a:ext uri="{FF2B5EF4-FFF2-40B4-BE49-F238E27FC236}">
                <a16:creationId xmlns:a16="http://schemas.microsoft.com/office/drawing/2014/main" id="{97FA78D3-C290-22D7-DAE9-FB7E1A66F316}"/>
              </a:ext>
            </a:extLst>
          </p:cNvPr>
          <p:cNvSpPr txBox="1">
            <a:spLocks/>
          </p:cNvSpPr>
          <p:nvPr/>
        </p:nvSpPr>
        <p:spPr>
          <a:xfrm rot="1973">
            <a:off x="975904" y="2234547"/>
            <a:ext cx="562399" cy="447578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FS Didot"/>
              <a:buNone/>
              <a:defRPr sz="3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r>
              <a:rPr lang="en" sz="1600" dirty="0"/>
              <a:t>03</a:t>
            </a:r>
            <a:endParaRPr lang="en" sz="2400" dirty="0"/>
          </a:p>
        </p:txBody>
      </p:sp>
      <p:sp>
        <p:nvSpPr>
          <p:cNvPr id="42" name="Google Shape;312;p34">
            <a:extLst>
              <a:ext uri="{FF2B5EF4-FFF2-40B4-BE49-F238E27FC236}">
                <a16:creationId xmlns:a16="http://schemas.microsoft.com/office/drawing/2014/main" id="{535CA68D-10B1-52AF-BB7B-6D2E15A1A5F5}"/>
              </a:ext>
            </a:extLst>
          </p:cNvPr>
          <p:cNvSpPr txBox="1">
            <a:spLocks/>
          </p:cNvSpPr>
          <p:nvPr/>
        </p:nvSpPr>
        <p:spPr>
          <a:xfrm rot="1973">
            <a:off x="975905" y="2800699"/>
            <a:ext cx="562399" cy="447578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FS Didot"/>
              <a:buNone/>
              <a:defRPr sz="3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r>
              <a:rPr lang="en" sz="1600" dirty="0"/>
              <a:t>04</a:t>
            </a:r>
            <a:endParaRPr lang="en" sz="2400" dirty="0"/>
          </a:p>
        </p:txBody>
      </p:sp>
      <p:sp>
        <p:nvSpPr>
          <p:cNvPr id="44" name="Google Shape;312;p34">
            <a:extLst>
              <a:ext uri="{FF2B5EF4-FFF2-40B4-BE49-F238E27FC236}">
                <a16:creationId xmlns:a16="http://schemas.microsoft.com/office/drawing/2014/main" id="{EC06F633-EBCE-BE53-1D0F-8AB31F50D7D4}"/>
              </a:ext>
            </a:extLst>
          </p:cNvPr>
          <p:cNvSpPr txBox="1">
            <a:spLocks/>
          </p:cNvSpPr>
          <p:nvPr/>
        </p:nvSpPr>
        <p:spPr>
          <a:xfrm rot="1973">
            <a:off x="975904" y="3371313"/>
            <a:ext cx="562399" cy="447578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FS Didot"/>
              <a:buNone/>
              <a:defRPr sz="3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r>
              <a:rPr lang="en" sz="1600" dirty="0"/>
              <a:t>05</a:t>
            </a:r>
            <a:endParaRPr lang="en" sz="2400" dirty="0"/>
          </a:p>
        </p:txBody>
      </p:sp>
      <p:sp>
        <p:nvSpPr>
          <p:cNvPr id="46" name="Google Shape;312;p34">
            <a:extLst>
              <a:ext uri="{FF2B5EF4-FFF2-40B4-BE49-F238E27FC236}">
                <a16:creationId xmlns:a16="http://schemas.microsoft.com/office/drawing/2014/main" id="{0D17E608-F998-6E8F-00FC-7F5BD90B6C20}"/>
              </a:ext>
            </a:extLst>
          </p:cNvPr>
          <p:cNvSpPr txBox="1">
            <a:spLocks/>
          </p:cNvSpPr>
          <p:nvPr/>
        </p:nvSpPr>
        <p:spPr>
          <a:xfrm rot="1973">
            <a:off x="975903" y="3937467"/>
            <a:ext cx="562399" cy="447578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FS Didot"/>
              <a:buNone/>
              <a:defRPr sz="3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oRhyme"/>
              <a:buNone/>
              <a:defRPr sz="30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r>
              <a:rPr lang="en" sz="1600" dirty="0"/>
              <a:t>06</a:t>
            </a:r>
            <a:endParaRPr lang="en" sz="2400" dirty="0"/>
          </a:p>
        </p:txBody>
      </p:sp>
      <p:sp>
        <p:nvSpPr>
          <p:cNvPr id="50" name="Google Shape;313;p34">
            <a:extLst>
              <a:ext uri="{FF2B5EF4-FFF2-40B4-BE49-F238E27FC236}">
                <a16:creationId xmlns:a16="http://schemas.microsoft.com/office/drawing/2014/main" id="{0627A6CD-3510-6742-A7EB-C1BF2D397140}"/>
              </a:ext>
            </a:extLst>
          </p:cNvPr>
          <p:cNvSpPr txBox="1">
            <a:spLocks/>
          </p:cNvSpPr>
          <p:nvPr/>
        </p:nvSpPr>
        <p:spPr>
          <a:xfrm>
            <a:off x="1857153" y="2234387"/>
            <a:ext cx="5819554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FS Didot"/>
              <a:buNone/>
              <a:defRPr sz="2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pPr algn="l"/>
            <a:r>
              <a:rPr lang="es-ES" dirty="0"/>
              <a:t>Evaluación</a:t>
            </a:r>
          </a:p>
        </p:txBody>
      </p:sp>
      <p:sp>
        <p:nvSpPr>
          <p:cNvPr id="51" name="Google Shape;313;p34">
            <a:extLst>
              <a:ext uri="{FF2B5EF4-FFF2-40B4-BE49-F238E27FC236}">
                <a16:creationId xmlns:a16="http://schemas.microsoft.com/office/drawing/2014/main" id="{F978534D-D9AA-4E9C-11DA-1DC192CD6900}"/>
              </a:ext>
            </a:extLst>
          </p:cNvPr>
          <p:cNvSpPr txBox="1">
            <a:spLocks/>
          </p:cNvSpPr>
          <p:nvPr/>
        </p:nvSpPr>
        <p:spPr>
          <a:xfrm>
            <a:off x="1857153" y="2804999"/>
            <a:ext cx="5819554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FS Didot"/>
              <a:buNone/>
              <a:defRPr sz="2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pPr algn="l"/>
            <a:r>
              <a:rPr lang="es-ES" dirty="0"/>
              <a:t>Gestión del proyecto software</a:t>
            </a:r>
          </a:p>
        </p:txBody>
      </p:sp>
      <p:sp>
        <p:nvSpPr>
          <p:cNvPr id="52" name="Google Shape;313;p34">
            <a:extLst>
              <a:ext uri="{FF2B5EF4-FFF2-40B4-BE49-F238E27FC236}">
                <a16:creationId xmlns:a16="http://schemas.microsoft.com/office/drawing/2014/main" id="{B52BCA26-445F-86EF-28A6-710954255D1F}"/>
              </a:ext>
            </a:extLst>
          </p:cNvPr>
          <p:cNvSpPr txBox="1">
            <a:spLocks/>
          </p:cNvSpPr>
          <p:nvPr/>
        </p:nvSpPr>
        <p:spPr>
          <a:xfrm>
            <a:off x="1857153" y="3375327"/>
            <a:ext cx="5819554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FS Didot"/>
              <a:buNone/>
              <a:defRPr sz="2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pPr algn="l"/>
            <a:r>
              <a:rPr lang="es-ES" dirty="0"/>
              <a:t>Demostración de funcionamiento</a:t>
            </a:r>
          </a:p>
        </p:txBody>
      </p:sp>
      <p:sp>
        <p:nvSpPr>
          <p:cNvPr id="53" name="Google Shape;313;p34">
            <a:extLst>
              <a:ext uri="{FF2B5EF4-FFF2-40B4-BE49-F238E27FC236}">
                <a16:creationId xmlns:a16="http://schemas.microsoft.com/office/drawing/2014/main" id="{4FE33E4F-43DC-5A9C-C293-30641DFEFFD8}"/>
              </a:ext>
            </a:extLst>
          </p:cNvPr>
          <p:cNvSpPr txBox="1">
            <a:spLocks/>
          </p:cNvSpPr>
          <p:nvPr/>
        </p:nvSpPr>
        <p:spPr>
          <a:xfrm>
            <a:off x="1857153" y="1093157"/>
            <a:ext cx="5819554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FS Didot"/>
              <a:buNone/>
              <a:defRPr sz="2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pPr algn="l"/>
            <a:r>
              <a:rPr lang="es-ES" dirty="0"/>
              <a:t>Descripción del problema</a:t>
            </a:r>
          </a:p>
        </p:txBody>
      </p:sp>
      <p:sp>
        <p:nvSpPr>
          <p:cNvPr id="54" name="Google Shape;313;p34">
            <a:extLst>
              <a:ext uri="{FF2B5EF4-FFF2-40B4-BE49-F238E27FC236}">
                <a16:creationId xmlns:a16="http://schemas.microsoft.com/office/drawing/2014/main" id="{AB267D2A-61C3-9DE9-B212-8A0917C6BA12}"/>
              </a:ext>
            </a:extLst>
          </p:cNvPr>
          <p:cNvSpPr txBox="1">
            <a:spLocks/>
          </p:cNvSpPr>
          <p:nvPr/>
        </p:nvSpPr>
        <p:spPr>
          <a:xfrm>
            <a:off x="1857153" y="3937307"/>
            <a:ext cx="5819554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FS Didot"/>
              <a:buNone/>
              <a:defRPr sz="2000" b="1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oRhyme"/>
              <a:buNone/>
              <a:defRPr sz="2400" b="1" i="0" u="none" strike="noStrike" cap="none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defRPr>
            </a:lvl9pPr>
          </a:lstStyle>
          <a:p>
            <a:pPr algn="l"/>
            <a:r>
              <a:rPr lang="es-ES" dirty="0"/>
              <a:t>Conclusiones y trabajos futuros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980EE24F-D4F4-E125-7FAD-AFF68AF3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>
            <a:extLst>
              <a:ext uri="{FF2B5EF4-FFF2-40B4-BE49-F238E27FC236}">
                <a16:creationId xmlns:a16="http://schemas.microsoft.com/office/drawing/2014/main" id="{B18E1CE9-23BF-D0E0-82EF-2E708C584497}"/>
              </a:ext>
            </a:extLst>
          </p:cNvPr>
          <p:cNvSpPr/>
          <p:nvPr/>
        </p:nvSpPr>
        <p:spPr>
          <a:xfrm>
            <a:off x="-246375" y="2528551"/>
            <a:ext cx="1562400" cy="15624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>
            <a:extLst>
              <a:ext uri="{FF2B5EF4-FFF2-40B4-BE49-F238E27FC236}">
                <a16:creationId xmlns:a16="http://schemas.microsoft.com/office/drawing/2014/main" id="{93C1D6F8-A441-5173-8080-A8F331037E44}"/>
              </a:ext>
            </a:extLst>
          </p:cNvPr>
          <p:cNvSpPr/>
          <p:nvPr/>
        </p:nvSpPr>
        <p:spPr>
          <a:xfrm>
            <a:off x="256125" y="3581675"/>
            <a:ext cx="750300" cy="7503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249A4C6-00E3-6303-6928-177467C87C61}"/>
              </a:ext>
            </a:extLst>
          </p:cNvPr>
          <p:cNvSpPr txBox="1"/>
          <p:nvPr/>
        </p:nvSpPr>
        <p:spPr>
          <a:xfrm>
            <a:off x="739828" y="431071"/>
            <a:ext cx="40815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s-ES" sz="3000" b="1" dirty="0">
                <a:solidFill>
                  <a:schemeClr val="dk1"/>
                </a:solidFill>
                <a:latin typeface="GFS Didot"/>
                <a:sym typeface="GFS Didot"/>
              </a:rPr>
              <a:t>Presupuestos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281C2D2-AC7F-97BA-9542-744EC30B8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608395"/>
              </p:ext>
            </p:extLst>
          </p:nvPr>
        </p:nvGraphicFramePr>
        <p:xfrm>
          <a:off x="1669472" y="1511631"/>
          <a:ext cx="6096000" cy="1447800"/>
        </p:xfrm>
        <a:graphic>
          <a:graphicData uri="http://schemas.openxmlformats.org/drawingml/2006/table">
            <a:tbl>
              <a:tblPr firstRow="1" bandRow="1">
                <a:tableStyleId>{3B271829-8D28-4EE4-9BEC-194607EBFD4D}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5230229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94017870"/>
                    </a:ext>
                  </a:extLst>
                </a:gridCol>
              </a:tblGrid>
              <a:tr h="319232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Concepto</a:t>
                      </a:r>
                      <a:endParaRPr lang="es-ES" sz="1600" b="0" i="0" u="none" strike="noStrike" cap="none" dirty="0">
                        <a:solidFill>
                          <a:schemeClr val="dk1"/>
                        </a:solidFill>
                        <a:latin typeface="Overpass"/>
                        <a:sym typeface="Overpas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Coste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aproximado</a:t>
                      </a:r>
                      <a:endParaRPr lang="es-ES" sz="1600" b="0" i="0" u="none" strike="noStrike" cap="none" dirty="0">
                        <a:solidFill>
                          <a:schemeClr val="dk1"/>
                        </a:solidFill>
                        <a:latin typeface="Overpass"/>
                        <a:sym typeface="Overpas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0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Recursos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humanos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28.000 </a:t>
                      </a:r>
                      <a:r>
                        <a:rPr lang="es-ES" dirty="0"/>
                        <a:t>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0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2.000 </a:t>
                      </a:r>
                      <a:r>
                        <a:rPr lang="es-ES" dirty="0"/>
                        <a:t>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21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Otros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costes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19.000 </a:t>
                      </a:r>
                      <a:r>
                        <a:rPr lang="es-ES" dirty="0"/>
                        <a:t>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53384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E589BE89-A3BB-36FF-9D97-445377C70FA6}"/>
              </a:ext>
            </a:extLst>
          </p:cNvPr>
          <p:cNvSpPr txBox="1"/>
          <p:nvPr/>
        </p:nvSpPr>
        <p:spPr>
          <a:xfrm>
            <a:off x="6518564" y="3001974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 49.000 </a:t>
            </a:r>
            <a:r>
              <a:rPr lang="es-ES" dirty="0"/>
              <a:t>€</a:t>
            </a:r>
          </a:p>
        </p:txBody>
      </p:sp>
    </p:spTree>
    <p:extLst>
      <p:ext uri="{BB962C8B-B14F-4D97-AF65-F5344CB8AC3E}">
        <p14:creationId xmlns:p14="http://schemas.microsoft.com/office/powerpoint/2010/main" val="4358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FG demo">
            <a:hlinkClick r:id="" action="ppaction://media"/>
            <a:extLst>
              <a:ext uri="{FF2B5EF4-FFF2-40B4-BE49-F238E27FC236}">
                <a16:creationId xmlns:a16="http://schemas.microsoft.com/office/drawing/2014/main" id="{4870976D-4C35-CFAD-5CAF-CA79A358B0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232" y="161572"/>
            <a:ext cx="8344826" cy="4693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10B4EA89-1DF5-61FE-D97B-D4A1E656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>
            <a:extLst>
              <a:ext uri="{FF2B5EF4-FFF2-40B4-BE49-F238E27FC236}">
                <a16:creationId xmlns:a16="http://schemas.microsoft.com/office/drawing/2014/main" id="{F876197A-0115-EF50-828F-A8B387D7E1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6959" y="1066836"/>
            <a:ext cx="3397690" cy="8593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 Conclusiones</a:t>
            </a:r>
            <a:endParaRPr dirty="0"/>
          </a:p>
        </p:txBody>
      </p:sp>
      <p:sp>
        <p:nvSpPr>
          <p:cNvPr id="336" name="Google Shape;336;p35">
            <a:extLst>
              <a:ext uri="{FF2B5EF4-FFF2-40B4-BE49-F238E27FC236}">
                <a16:creationId xmlns:a16="http://schemas.microsoft.com/office/drawing/2014/main" id="{B85C82A6-5BAF-C224-6FB9-7FA20B08D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3001" y="847513"/>
            <a:ext cx="1550100" cy="14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7" name="Google Shape;337;p35">
            <a:extLst>
              <a:ext uri="{FF2B5EF4-FFF2-40B4-BE49-F238E27FC236}">
                <a16:creationId xmlns:a16="http://schemas.microsoft.com/office/drawing/2014/main" id="{1B5C29B2-06A0-DF39-CAB7-D3B9631307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243">
            <a:off x="1509099" y="2954280"/>
            <a:ext cx="6026028" cy="1357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</a:pPr>
            <a:r>
              <a:rPr lang="es-ES" dirty="0"/>
              <a:t>El proyecto </a:t>
            </a:r>
            <a:r>
              <a:rPr lang="es-ES" dirty="0" err="1"/>
              <a:t>GreenhouseIOT</a:t>
            </a:r>
            <a:r>
              <a:rPr lang="es-ES" dirty="0"/>
              <a:t> ha alcanzado los objetivos planteados, desarrollando una solución integrada para la gestión y automatización de módulos hidropónicos inteligentes a través de una aplicación web.</a:t>
            </a:r>
            <a:endParaRPr sz="1400" dirty="0"/>
          </a:p>
        </p:txBody>
      </p:sp>
      <p:sp>
        <p:nvSpPr>
          <p:cNvPr id="338" name="Google Shape;338;p35">
            <a:extLst>
              <a:ext uri="{FF2B5EF4-FFF2-40B4-BE49-F238E27FC236}">
                <a16:creationId xmlns:a16="http://schemas.microsoft.com/office/drawing/2014/main" id="{BE4099FF-FD19-BE2C-2EE4-63E939D14A22}"/>
              </a:ext>
            </a:extLst>
          </p:cNvPr>
          <p:cNvSpPr/>
          <p:nvPr/>
        </p:nvSpPr>
        <p:spPr>
          <a:xfrm>
            <a:off x="151600" y="2571751"/>
            <a:ext cx="1357500" cy="13575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5">
            <a:extLst>
              <a:ext uri="{FF2B5EF4-FFF2-40B4-BE49-F238E27FC236}">
                <a16:creationId xmlns:a16="http://schemas.microsoft.com/office/drawing/2014/main" id="{73AC773E-3104-7339-4DF8-588930D16647}"/>
              </a:ext>
            </a:extLst>
          </p:cNvPr>
          <p:cNvSpPr/>
          <p:nvPr/>
        </p:nvSpPr>
        <p:spPr>
          <a:xfrm>
            <a:off x="7649075" y="410525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5">
            <a:extLst>
              <a:ext uri="{FF2B5EF4-FFF2-40B4-BE49-F238E27FC236}">
                <a16:creationId xmlns:a16="http://schemas.microsoft.com/office/drawing/2014/main" id="{29422F8A-E3EB-702F-444C-9DAADEAD5ED2}"/>
              </a:ext>
            </a:extLst>
          </p:cNvPr>
          <p:cNvSpPr/>
          <p:nvPr/>
        </p:nvSpPr>
        <p:spPr>
          <a:xfrm>
            <a:off x="7535175" y="25216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000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/>
          <p:nvPr/>
        </p:nvSpPr>
        <p:spPr>
          <a:xfrm>
            <a:off x="8117725" y="1572450"/>
            <a:ext cx="1470900" cy="14709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522443" y="1496039"/>
            <a:ext cx="4136288" cy="2729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Seguimiento</a:t>
            </a:r>
            <a:r>
              <a:rPr lang="en-US" dirty="0"/>
              <a:t> de las </a:t>
            </a:r>
            <a:r>
              <a:rPr lang="en-US" dirty="0" err="1"/>
              <a:t>necesidades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usuarios</a:t>
            </a:r>
            <a:r>
              <a:rPr lang="en-US" dirty="0"/>
              <a:t>  </a:t>
            </a:r>
            <a:r>
              <a:rPr lang="en-US" dirty="0" err="1"/>
              <a:t>mediante</a:t>
            </a:r>
            <a:r>
              <a:rPr lang="en-US" dirty="0"/>
              <a:t> un portal de </a:t>
            </a:r>
            <a:r>
              <a:rPr lang="en-US" dirty="0" err="1"/>
              <a:t>sugerencias</a:t>
            </a:r>
            <a:r>
              <a:rPr lang="en-US" dirty="0"/>
              <a:t>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Creación</a:t>
            </a:r>
            <a:r>
              <a:rPr lang="en-US" dirty="0"/>
              <a:t> de un </a:t>
            </a:r>
            <a:r>
              <a:rPr lang="en-US" dirty="0" err="1"/>
              <a:t>servicio</a:t>
            </a:r>
            <a:r>
              <a:rPr lang="en-US" dirty="0"/>
              <a:t> que </a:t>
            </a:r>
            <a:r>
              <a:rPr lang="en-US" dirty="0" err="1"/>
              <a:t>simule</a:t>
            </a:r>
            <a:r>
              <a:rPr lang="en-US" dirty="0"/>
              <a:t> un </a:t>
            </a:r>
            <a:r>
              <a:rPr lang="en-US" dirty="0" err="1"/>
              <a:t>módulo</a:t>
            </a:r>
            <a:r>
              <a:rPr lang="en-US" dirty="0"/>
              <a:t> virtual para </a:t>
            </a:r>
            <a:r>
              <a:rPr lang="en-US" dirty="0" err="1"/>
              <a:t>mejorar</a:t>
            </a:r>
            <a:r>
              <a:rPr lang="en-US" dirty="0"/>
              <a:t> la </a:t>
            </a:r>
            <a:r>
              <a:rPr lang="en-US" dirty="0" err="1"/>
              <a:t>sección</a:t>
            </a:r>
            <a:r>
              <a:rPr lang="en-US" dirty="0"/>
              <a:t> de </a:t>
            </a:r>
            <a:r>
              <a:rPr lang="en-US" dirty="0" err="1"/>
              <a:t>guías</a:t>
            </a:r>
            <a:r>
              <a:rPr lang="en-US" dirty="0"/>
              <a:t> de </a:t>
            </a:r>
            <a:r>
              <a:rPr lang="en-US" dirty="0" err="1"/>
              <a:t>usuario</a:t>
            </a:r>
            <a:r>
              <a:rPr lang="en-US" dirty="0"/>
              <a:t>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Panel y </a:t>
            </a:r>
            <a:r>
              <a:rPr lang="en-US" dirty="0" err="1"/>
              <a:t>rango</a:t>
            </a:r>
            <a:r>
              <a:rPr lang="en-US" dirty="0"/>
              <a:t> </a:t>
            </a:r>
            <a:r>
              <a:rPr lang="en-US" dirty="0" err="1"/>
              <a:t>administrador</a:t>
            </a:r>
            <a:r>
              <a:rPr lang="en-US" dirty="0"/>
              <a:t>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Incremento</a:t>
            </a:r>
            <a:r>
              <a:rPr lang="en-US" dirty="0"/>
              <a:t> de </a:t>
            </a:r>
            <a:r>
              <a:rPr lang="en-US" dirty="0" err="1"/>
              <a:t>sensores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432551" y="389956"/>
            <a:ext cx="4755976" cy="632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Futuras líneas de trabajo</a:t>
            </a:r>
            <a:endParaRPr dirty="0"/>
          </a:p>
        </p:txBody>
      </p:sp>
      <p:sp>
        <p:nvSpPr>
          <p:cNvPr id="389" name="Google Shape;389;p40"/>
          <p:cNvSpPr/>
          <p:nvPr/>
        </p:nvSpPr>
        <p:spPr>
          <a:xfrm>
            <a:off x="7495125" y="926925"/>
            <a:ext cx="750300" cy="7503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28;p43">
            <a:extLst>
              <a:ext uri="{FF2B5EF4-FFF2-40B4-BE49-F238E27FC236}">
                <a16:creationId xmlns:a16="http://schemas.microsoft.com/office/drawing/2014/main" id="{5F7CF24F-D2A4-607D-B399-240442013B9D}"/>
              </a:ext>
            </a:extLst>
          </p:cNvPr>
          <p:cNvSpPr/>
          <p:nvPr/>
        </p:nvSpPr>
        <p:spPr>
          <a:xfrm>
            <a:off x="5915891" y="2196749"/>
            <a:ext cx="1910416" cy="1828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" name="Google Shape;441;p43">
            <a:extLst>
              <a:ext uri="{FF2B5EF4-FFF2-40B4-BE49-F238E27FC236}">
                <a16:creationId xmlns:a16="http://schemas.microsoft.com/office/drawing/2014/main" id="{4E757B1C-51DA-D00C-A385-4D725C888FB1}"/>
              </a:ext>
            </a:extLst>
          </p:cNvPr>
          <p:cNvGrpSpPr/>
          <p:nvPr/>
        </p:nvGrpSpPr>
        <p:grpSpPr>
          <a:xfrm>
            <a:off x="6383386" y="2627131"/>
            <a:ext cx="1059087" cy="1012545"/>
            <a:chOff x="5053900" y="2021500"/>
            <a:chExt cx="483750" cy="483125"/>
          </a:xfrm>
        </p:grpSpPr>
        <p:sp>
          <p:nvSpPr>
            <p:cNvPr id="5" name="Google Shape;442;p43">
              <a:extLst>
                <a:ext uri="{FF2B5EF4-FFF2-40B4-BE49-F238E27FC236}">
                  <a16:creationId xmlns:a16="http://schemas.microsoft.com/office/drawing/2014/main" id="{A943A2A1-8B12-286C-46B3-73E07A7F016D}"/>
                </a:ext>
              </a:extLst>
            </p:cNvPr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443;p43">
              <a:extLst>
                <a:ext uri="{FF2B5EF4-FFF2-40B4-BE49-F238E27FC236}">
                  <a16:creationId xmlns:a16="http://schemas.microsoft.com/office/drawing/2014/main" id="{29CC6425-4AC1-12E3-E2A2-EF7BEA89A63D}"/>
                </a:ext>
              </a:extLst>
            </p:cNvPr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" name="Google Shape;444;p43">
              <a:extLst>
                <a:ext uri="{FF2B5EF4-FFF2-40B4-BE49-F238E27FC236}">
                  <a16:creationId xmlns:a16="http://schemas.microsoft.com/office/drawing/2014/main" id="{247EA062-C40E-76C1-E4F1-3C362FE78F9A}"/>
                </a:ext>
              </a:extLst>
            </p:cNvPr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" name="Google Shape;445;p43">
              <a:extLst>
                <a:ext uri="{FF2B5EF4-FFF2-40B4-BE49-F238E27FC236}">
                  <a16:creationId xmlns:a16="http://schemas.microsoft.com/office/drawing/2014/main" id="{63B8B580-388F-2658-3D2A-C94DC563C74C}"/>
                </a:ext>
              </a:extLst>
            </p:cNvPr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446;p43">
              <a:extLst>
                <a:ext uri="{FF2B5EF4-FFF2-40B4-BE49-F238E27FC236}">
                  <a16:creationId xmlns:a16="http://schemas.microsoft.com/office/drawing/2014/main" id="{CFBFB54D-6683-C080-0ED2-0BEF5E85B0CE}"/>
                </a:ext>
              </a:extLst>
            </p:cNvPr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447;p43">
              <a:extLst>
                <a:ext uri="{FF2B5EF4-FFF2-40B4-BE49-F238E27FC236}">
                  <a16:creationId xmlns:a16="http://schemas.microsoft.com/office/drawing/2014/main" id="{CEDD1097-7A88-D076-F480-5D88B7D35D74}"/>
                </a:ext>
              </a:extLst>
            </p:cNvPr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448;p43">
              <a:extLst>
                <a:ext uri="{FF2B5EF4-FFF2-40B4-BE49-F238E27FC236}">
                  <a16:creationId xmlns:a16="http://schemas.microsoft.com/office/drawing/2014/main" id="{3B9A9B4A-F1C1-1425-3625-7FE37959D5BF}"/>
                </a:ext>
              </a:extLst>
            </p:cNvPr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449;p43">
              <a:extLst>
                <a:ext uri="{FF2B5EF4-FFF2-40B4-BE49-F238E27FC236}">
                  <a16:creationId xmlns:a16="http://schemas.microsoft.com/office/drawing/2014/main" id="{40E47902-30AE-B9A7-2FFE-0B06F4F4921D}"/>
                </a:ext>
              </a:extLst>
            </p:cNvPr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A3E247D-E4E1-B8E0-B5C6-F73333230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>
            <a:extLst>
              <a:ext uri="{FF2B5EF4-FFF2-40B4-BE49-F238E27FC236}">
                <a16:creationId xmlns:a16="http://schemas.microsoft.com/office/drawing/2014/main" id="{A3FB49DC-9FFC-4C94-609E-FE2D2C3BE686}"/>
              </a:ext>
            </a:extLst>
          </p:cNvPr>
          <p:cNvSpPr/>
          <p:nvPr/>
        </p:nvSpPr>
        <p:spPr>
          <a:xfrm>
            <a:off x="8478875" y="3201525"/>
            <a:ext cx="956700" cy="10377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8B1BED7B-935F-763D-5F09-8C8534C0FE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455">
            <a:off x="2697155" y="3859390"/>
            <a:ext cx="4529400" cy="1037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Autor:       José Antonio López Pérez </a:t>
            </a:r>
          </a:p>
          <a:p>
            <a:pPr marL="0" lvl="0" indent="0" algn="l"/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Tutores:   Lidia Sánchez González, </a:t>
            </a:r>
          </a:p>
          <a:p>
            <a:pPr marL="0" lvl="0" indent="0" algn="l"/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	Jesús Fernández </a:t>
            </a:r>
            <a:r>
              <a:rPr lang="es-ES" dirty="0" err="1">
                <a:solidFill>
                  <a:schemeClr val="tx2">
                    <a:lumMod val="50000"/>
                  </a:schemeClr>
                </a:solidFill>
              </a:rPr>
              <a:t>Fernández</a:t>
            </a:r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312FEEAD-0FED-98BB-765D-B36105613D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10403" y="1865728"/>
            <a:ext cx="6523193" cy="1037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s-ES" sz="3200" dirty="0"/>
              <a:t>Aplicación web para la gestión de módulos hidropónicos inteligentes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59476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 idx="2"/>
          </p:nvPr>
        </p:nvSpPr>
        <p:spPr>
          <a:xfrm>
            <a:off x="3772862" y="847513"/>
            <a:ext cx="3616834" cy="14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Descripción del problema</a:t>
            </a:r>
            <a:endParaRPr dirty="0"/>
          </a:p>
        </p:txBody>
      </p:sp>
      <p:sp>
        <p:nvSpPr>
          <p:cNvPr id="336" name="Google Shape;336;p35"/>
          <p:cNvSpPr txBox="1">
            <a:spLocks noGrp="1"/>
          </p:cNvSpPr>
          <p:nvPr>
            <p:ph type="title"/>
          </p:nvPr>
        </p:nvSpPr>
        <p:spPr>
          <a:xfrm>
            <a:off x="2013001" y="847513"/>
            <a:ext cx="1550100" cy="14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7" name="Google Shape;337;p35"/>
          <p:cNvSpPr txBox="1">
            <a:spLocks noGrp="1"/>
          </p:cNvSpPr>
          <p:nvPr>
            <p:ph type="subTitle" idx="1"/>
          </p:nvPr>
        </p:nvSpPr>
        <p:spPr>
          <a:xfrm rot="243">
            <a:off x="2235126" y="3499763"/>
            <a:ext cx="4879088" cy="858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La hidroponía ahorra entre un 80% y un 95% de agua frente al cultivo tradicional.</a:t>
            </a:r>
            <a:endParaRPr sz="1400" dirty="0"/>
          </a:p>
        </p:txBody>
      </p:sp>
      <p:sp>
        <p:nvSpPr>
          <p:cNvPr id="338" name="Google Shape;338;p35"/>
          <p:cNvSpPr/>
          <p:nvPr/>
        </p:nvSpPr>
        <p:spPr>
          <a:xfrm>
            <a:off x="151600" y="2571751"/>
            <a:ext cx="1357500" cy="13575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5"/>
          <p:cNvSpPr/>
          <p:nvPr/>
        </p:nvSpPr>
        <p:spPr>
          <a:xfrm>
            <a:off x="7649075" y="410525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7535175" y="25216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7;p35">
            <a:extLst>
              <a:ext uri="{FF2B5EF4-FFF2-40B4-BE49-F238E27FC236}">
                <a16:creationId xmlns:a16="http://schemas.microsoft.com/office/drawing/2014/main" id="{25268400-D58C-6650-EB87-C0F4E57A45E8}"/>
              </a:ext>
            </a:extLst>
          </p:cNvPr>
          <p:cNvSpPr txBox="1">
            <a:spLocks/>
          </p:cNvSpPr>
          <p:nvPr/>
        </p:nvSpPr>
        <p:spPr>
          <a:xfrm rot="243">
            <a:off x="2235113" y="3041318"/>
            <a:ext cx="4879056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>
              <a:lnSpc>
                <a:spcPct val="115000"/>
              </a:lnSpc>
            </a:pPr>
            <a:r>
              <a:rPr lang="en-US" sz="2000" b="1" dirty="0"/>
              <a:t>Agricultura </a:t>
            </a:r>
            <a:r>
              <a:rPr lang="en-US" sz="2000" b="1" dirty="0" err="1"/>
              <a:t>sostenible</a:t>
            </a:r>
            <a:r>
              <a:rPr lang="en-US" sz="2000" b="1" dirty="0"/>
              <a:t> e </a:t>
            </a:r>
            <a:r>
              <a:rPr lang="en-US" sz="2000" b="1" dirty="0" err="1"/>
              <a:t>hidroponía</a:t>
            </a:r>
            <a:endParaRPr lang="en-US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Descripción del problema</a:t>
            </a:r>
            <a:endParaRPr dirty="0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626EE156-D583-37FA-6E50-3294BA191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302" y="1498517"/>
            <a:ext cx="7513170" cy="249283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s-ES" sz="1600" dirty="0"/>
              <a:t>La hidroponía es una solución sostenible de cultivo, pero requiere monitoreo constante.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s-ES" sz="1600" dirty="0"/>
              <a:t>Los sistemas actuales son costosos o están orientados a grandes explotaciones.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s-ES" sz="1600" dirty="0"/>
              <a:t>Necesidad de automatización de procesos mediante interfaces accesibles e intuitivas</a:t>
            </a:r>
          </a:p>
          <a:p>
            <a:pPr>
              <a:buFontTx/>
              <a:buChar char="-"/>
            </a:pPr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84426011-52BB-DEE9-CA49-B4C0D2A70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>
            <a:extLst>
              <a:ext uri="{FF2B5EF4-FFF2-40B4-BE49-F238E27FC236}">
                <a16:creationId xmlns:a16="http://schemas.microsoft.com/office/drawing/2014/main" id="{53732C48-11F6-F657-2BB6-F74977AF0F2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2862" y="847513"/>
            <a:ext cx="3616834" cy="14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Descripción de la solución</a:t>
            </a:r>
            <a:endParaRPr dirty="0"/>
          </a:p>
        </p:txBody>
      </p:sp>
      <p:sp>
        <p:nvSpPr>
          <p:cNvPr id="336" name="Google Shape;336;p35">
            <a:extLst>
              <a:ext uri="{FF2B5EF4-FFF2-40B4-BE49-F238E27FC236}">
                <a16:creationId xmlns:a16="http://schemas.microsoft.com/office/drawing/2014/main" id="{91B0CC42-ECB9-AB31-F005-2ABDDA484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3001" y="847513"/>
            <a:ext cx="1550100" cy="14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7" name="Google Shape;337;p35">
            <a:extLst>
              <a:ext uri="{FF2B5EF4-FFF2-40B4-BE49-F238E27FC236}">
                <a16:creationId xmlns:a16="http://schemas.microsoft.com/office/drawing/2014/main" id="{64E3BD11-D8C1-F1BD-CD78-43C5C286A5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243">
            <a:off x="2445592" y="3499763"/>
            <a:ext cx="4879088" cy="858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</a:pPr>
            <a:r>
              <a:rPr lang="es-ES" sz="1400" dirty="0"/>
              <a:t>Concepto de módulo inteligente, sistema objetivo y planteamiento de la solución.</a:t>
            </a:r>
            <a:endParaRPr sz="1400" dirty="0"/>
          </a:p>
        </p:txBody>
      </p:sp>
      <p:sp>
        <p:nvSpPr>
          <p:cNvPr id="338" name="Google Shape;338;p35">
            <a:extLst>
              <a:ext uri="{FF2B5EF4-FFF2-40B4-BE49-F238E27FC236}">
                <a16:creationId xmlns:a16="http://schemas.microsoft.com/office/drawing/2014/main" id="{283F33C7-6A6F-45CF-1024-EE9F837EFCCE}"/>
              </a:ext>
            </a:extLst>
          </p:cNvPr>
          <p:cNvSpPr/>
          <p:nvPr/>
        </p:nvSpPr>
        <p:spPr>
          <a:xfrm>
            <a:off x="151600" y="2571751"/>
            <a:ext cx="1357500" cy="13575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5">
            <a:extLst>
              <a:ext uri="{FF2B5EF4-FFF2-40B4-BE49-F238E27FC236}">
                <a16:creationId xmlns:a16="http://schemas.microsoft.com/office/drawing/2014/main" id="{12142A1C-F4D7-7FE1-B25F-E3430195ACF2}"/>
              </a:ext>
            </a:extLst>
          </p:cNvPr>
          <p:cNvSpPr/>
          <p:nvPr/>
        </p:nvSpPr>
        <p:spPr>
          <a:xfrm>
            <a:off x="7649075" y="410525"/>
            <a:ext cx="1632000" cy="16320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5">
            <a:extLst>
              <a:ext uri="{FF2B5EF4-FFF2-40B4-BE49-F238E27FC236}">
                <a16:creationId xmlns:a16="http://schemas.microsoft.com/office/drawing/2014/main" id="{E9D2601E-3452-A276-6811-AB2DF26AA38D}"/>
              </a:ext>
            </a:extLst>
          </p:cNvPr>
          <p:cNvSpPr/>
          <p:nvPr/>
        </p:nvSpPr>
        <p:spPr>
          <a:xfrm>
            <a:off x="7535175" y="2521675"/>
            <a:ext cx="1310700" cy="13107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7;p35">
            <a:extLst>
              <a:ext uri="{FF2B5EF4-FFF2-40B4-BE49-F238E27FC236}">
                <a16:creationId xmlns:a16="http://schemas.microsoft.com/office/drawing/2014/main" id="{D73FE17A-2B96-4863-8A3B-C86AD43FDFE1}"/>
              </a:ext>
            </a:extLst>
          </p:cNvPr>
          <p:cNvSpPr txBox="1">
            <a:spLocks/>
          </p:cNvSpPr>
          <p:nvPr/>
        </p:nvSpPr>
        <p:spPr>
          <a:xfrm rot="243">
            <a:off x="2132472" y="2947974"/>
            <a:ext cx="4879056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>
              <a:lnSpc>
                <a:spcPct val="115000"/>
              </a:lnSpc>
            </a:pPr>
            <a:r>
              <a:rPr lang="en-US" sz="2000" b="1" dirty="0" err="1"/>
              <a:t>Objetivos</a:t>
            </a:r>
            <a:r>
              <a:rPr lang="en-US" sz="2000" b="1" dirty="0"/>
              <a:t> del </a:t>
            </a:r>
            <a:r>
              <a:rPr lang="en-US" sz="2000" b="1" dirty="0" err="1"/>
              <a:t>proyecto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397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EE1BDBE0-90A7-8D6A-1C38-59721AB15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>
            <a:extLst>
              <a:ext uri="{FF2B5EF4-FFF2-40B4-BE49-F238E27FC236}">
                <a16:creationId xmlns:a16="http://schemas.microsoft.com/office/drawing/2014/main" id="{456F310F-FFE3-CBB7-3DA1-624DE5E2E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 de la solución</a:t>
            </a:r>
            <a:endParaRPr dirty="0"/>
          </a:p>
        </p:txBody>
      </p:sp>
      <p:sp>
        <p:nvSpPr>
          <p:cNvPr id="416" name="Google Shape;416;p43">
            <a:extLst>
              <a:ext uri="{FF2B5EF4-FFF2-40B4-BE49-F238E27FC236}">
                <a16:creationId xmlns:a16="http://schemas.microsoft.com/office/drawing/2014/main" id="{DA5B219A-9630-7FCB-1B8C-AACCF1DD5DC0}"/>
              </a:ext>
            </a:extLst>
          </p:cNvPr>
          <p:cNvSpPr txBox="1"/>
          <p:nvPr/>
        </p:nvSpPr>
        <p:spPr>
          <a:xfrm>
            <a:off x="175433" y="2952141"/>
            <a:ext cx="18597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Microservicios virtualizados</a:t>
            </a:r>
            <a:endParaRPr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7" name="Google Shape;417;p43">
            <a:extLst>
              <a:ext uri="{FF2B5EF4-FFF2-40B4-BE49-F238E27FC236}">
                <a16:creationId xmlns:a16="http://schemas.microsoft.com/office/drawing/2014/main" id="{C88026F7-C29B-84FE-0572-DAB7DFD4676A}"/>
              </a:ext>
            </a:extLst>
          </p:cNvPr>
          <p:cNvSpPr txBox="1"/>
          <p:nvPr/>
        </p:nvSpPr>
        <p:spPr>
          <a:xfrm>
            <a:off x="172712" y="1953877"/>
            <a:ext cx="18597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rPr>
              <a:t>Arquitectura por capas</a:t>
            </a:r>
            <a:endParaRPr sz="2000" b="1" dirty="0">
              <a:solidFill>
                <a:schemeClr val="dk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418" name="Google Shape;418;p43">
            <a:extLst>
              <a:ext uri="{FF2B5EF4-FFF2-40B4-BE49-F238E27FC236}">
                <a16:creationId xmlns:a16="http://schemas.microsoft.com/office/drawing/2014/main" id="{D4259B11-A157-AD6B-CF3B-6B85E14DB1C0}"/>
              </a:ext>
            </a:extLst>
          </p:cNvPr>
          <p:cNvSpPr/>
          <p:nvPr/>
        </p:nvSpPr>
        <p:spPr>
          <a:xfrm>
            <a:off x="3198547" y="3031488"/>
            <a:ext cx="614400" cy="6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p43">
            <a:extLst>
              <a:ext uri="{FF2B5EF4-FFF2-40B4-BE49-F238E27FC236}">
                <a16:creationId xmlns:a16="http://schemas.microsoft.com/office/drawing/2014/main" id="{58206FEF-451D-E917-7531-A9B0B8C7697A}"/>
              </a:ext>
            </a:extLst>
          </p:cNvPr>
          <p:cNvSpPr txBox="1"/>
          <p:nvPr/>
        </p:nvSpPr>
        <p:spPr>
          <a:xfrm>
            <a:off x="2483703" y="2190775"/>
            <a:ext cx="2044089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Módulos hidropónicos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API de envío</a:t>
            </a:r>
            <a:endParaRPr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0" name="Google Shape;420;p43">
            <a:extLst>
              <a:ext uri="{FF2B5EF4-FFF2-40B4-BE49-F238E27FC236}">
                <a16:creationId xmlns:a16="http://schemas.microsoft.com/office/drawing/2014/main" id="{42C1CAE2-EBA0-FD54-4026-2E466A2810D4}"/>
              </a:ext>
            </a:extLst>
          </p:cNvPr>
          <p:cNvSpPr txBox="1"/>
          <p:nvPr/>
        </p:nvSpPr>
        <p:spPr>
          <a:xfrm>
            <a:off x="2466109" y="1510849"/>
            <a:ext cx="2044089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rPr>
              <a:t>Origen de datos</a:t>
            </a:r>
            <a:endParaRPr sz="2000" b="1" dirty="0">
              <a:solidFill>
                <a:schemeClr val="dk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421" name="Google Shape;421;p43">
            <a:extLst>
              <a:ext uri="{FF2B5EF4-FFF2-40B4-BE49-F238E27FC236}">
                <a16:creationId xmlns:a16="http://schemas.microsoft.com/office/drawing/2014/main" id="{A0A1117B-E30E-452D-1D66-4F6B44E15AE0}"/>
              </a:ext>
            </a:extLst>
          </p:cNvPr>
          <p:cNvSpPr txBox="1"/>
          <p:nvPr/>
        </p:nvSpPr>
        <p:spPr>
          <a:xfrm>
            <a:off x="4280252" y="1958741"/>
            <a:ext cx="2531646" cy="92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Base de datos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Backend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Recomendaciones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2" name="Google Shape;422;p43">
            <a:extLst>
              <a:ext uri="{FF2B5EF4-FFF2-40B4-BE49-F238E27FC236}">
                <a16:creationId xmlns:a16="http://schemas.microsoft.com/office/drawing/2014/main" id="{DD5E12F3-2E15-BD61-F184-B89F87D50813}"/>
              </a:ext>
            </a:extLst>
          </p:cNvPr>
          <p:cNvSpPr txBox="1"/>
          <p:nvPr/>
        </p:nvSpPr>
        <p:spPr>
          <a:xfrm>
            <a:off x="4598617" y="1510849"/>
            <a:ext cx="1859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rPr>
              <a:t>Persistencia</a:t>
            </a:r>
            <a:endParaRPr sz="2000" b="1" dirty="0">
              <a:solidFill>
                <a:schemeClr val="dk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423" name="Google Shape;423;p43">
            <a:extLst>
              <a:ext uri="{FF2B5EF4-FFF2-40B4-BE49-F238E27FC236}">
                <a16:creationId xmlns:a16="http://schemas.microsoft.com/office/drawing/2014/main" id="{8CBD390E-A6AF-E9A4-41CF-CF75ABD8B5AC}"/>
              </a:ext>
            </a:extLst>
          </p:cNvPr>
          <p:cNvSpPr txBox="1"/>
          <p:nvPr/>
        </p:nvSpPr>
        <p:spPr>
          <a:xfrm>
            <a:off x="6564342" y="2370909"/>
            <a:ext cx="1859700" cy="45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Servicio web</a:t>
            </a:r>
            <a:endParaRPr b="1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4" name="Google Shape;424;p43">
            <a:extLst>
              <a:ext uri="{FF2B5EF4-FFF2-40B4-BE49-F238E27FC236}">
                <a16:creationId xmlns:a16="http://schemas.microsoft.com/office/drawing/2014/main" id="{B20F1A07-ED0A-D585-A264-A0E6D745EBA4}"/>
              </a:ext>
            </a:extLst>
          </p:cNvPr>
          <p:cNvSpPr txBox="1"/>
          <p:nvPr/>
        </p:nvSpPr>
        <p:spPr>
          <a:xfrm>
            <a:off x="6546745" y="1510849"/>
            <a:ext cx="1859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rPr>
              <a:t>Explotación</a:t>
            </a:r>
            <a:endParaRPr sz="2000" b="1" dirty="0">
              <a:solidFill>
                <a:schemeClr val="dk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425" name="Google Shape;425;p43">
            <a:extLst>
              <a:ext uri="{FF2B5EF4-FFF2-40B4-BE49-F238E27FC236}">
                <a16:creationId xmlns:a16="http://schemas.microsoft.com/office/drawing/2014/main" id="{8ADE255A-18A6-56BC-A8CB-01744686A61F}"/>
              </a:ext>
            </a:extLst>
          </p:cNvPr>
          <p:cNvSpPr txBox="1"/>
          <p:nvPr/>
        </p:nvSpPr>
        <p:spPr>
          <a:xfrm>
            <a:off x="2668125" y="4111725"/>
            <a:ext cx="57558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rPr>
              <a:t>GreenhouseIOT</a:t>
            </a:r>
            <a:endParaRPr sz="2000" b="1" dirty="0">
              <a:solidFill>
                <a:schemeClr val="dk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cxnSp>
        <p:nvCxnSpPr>
          <p:cNvPr id="426" name="Google Shape;426;p43">
            <a:extLst>
              <a:ext uri="{FF2B5EF4-FFF2-40B4-BE49-F238E27FC236}">
                <a16:creationId xmlns:a16="http://schemas.microsoft.com/office/drawing/2014/main" id="{0F8078DF-5E04-3A4E-94C5-E48467305377}"/>
              </a:ext>
            </a:extLst>
          </p:cNvPr>
          <p:cNvCxnSpPr/>
          <p:nvPr/>
        </p:nvCxnSpPr>
        <p:spPr>
          <a:xfrm>
            <a:off x="2668125" y="4111725"/>
            <a:ext cx="575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" name="Google Shape;427;p43">
            <a:extLst>
              <a:ext uri="{FF2B5EF4-FFF2-40B4-BE49-F238E27FC236}">
                <a16:creationId xmlns:a16="http://schemas.microsoft.com/office/drawing/2014/main" id="{A2EC63C3-550A-9AC9-4F90-4011B0E753A6}"/>
              </a:ext>
            </a:extLst>
          </p:cNvPr>
          <p:cNvSpPr/>
          <p:nvPr/>
        </p:nvSpPr>
        <p:spPr>
          <a:xfrm>
            <a:off x="5238875" y="3026600"/>
            <a:ext cx="614400" cy="6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p43">
            <a:extLst>
              <a:ext uri="{FF2B5EF4-FFF2-40B4-BE49-F238E27FC236}">
                <a16:creationId xmlns:a16="http://schemas.microsoft.com/office/drawing/2014/main" id="{F84C7BEC-3467-2A21-F6A9-7303A1CABAD1}"/>
              </a:ext>
            </a:extLst>
          </p:cNvPr>
          <p:cNvSpPr/>
          <p:nvPr/>
        </p:nvSpPr>
        <p:spPr>
          <a:xfrm>
            <a:off x="7186992" y="3007536"/>
            <a:ext cx="614400" cy="6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29" name="Google Shape;429;p43">
            <a:extLst>
              <a:ext uri="{FF2B5EF4-FFF2-40B4-BE49-F238E27FC236}">
                <a16:creationId xmlns:a16="http://schemas.microsoft.com/office/drawing/2014/main" id="{FAEF2B0C-6068-1FEB-5AFF-90B78DFE71E0}"/>
              </a:ext>
            </a:extLst>
          </p:cNvPr>
          <p:cNvCxnSpPr>
            <a:stCxn id="418" idx="3"/>
            <a:endCxn id="427" idx="1"/>
          </p:cNvCxnSpPr>
          <p:nvPr/>
        </p:nvCxnSpPr>
        <p:spPr>
          <a:xfrm flipV="1">
            <a:off x="3812947" y="3333800"/>
            <a:ext cx="1425928" cy="488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43">
            <a:extLst>
              <a:ext uri="{FF2B5EF4-FFF2-40B4-BE49-F238E27FC236}">
                <a16:creationId xmlns:a16="http://schemas.microsoft.com/office/drawing/2014/main" id="{B7ABD2CC-5168-0285-0597-C21A8D61F88F}"/>
              </a:ext>
            </a:extLst>
          </p:cNvPr>
          <p:cNvCxnSpPr>
            <a:stCxn id="427" idx="3"/>
            <a:endCxn id="428" idx="1"/>
          </p:cNvCxnSpPr>
          <p:nvPr/>
        </p:nvCxnSpPr>
        <p:spPr>
          <a:xfrm flipV="1">
            <a:off x="5853275" y="3314736"/>
            <a:ext cx="1333717" cy="1906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43">
            <a:extLst>
              <a:ext uri="{FF2B5EF4-FFF2-40B4-BE49-F238E27FC236}">
                <a16:creationId xmlns:a16="http://schemas.microsoft.com/office/drawing/2014/main" id="{C3102B4E-046B-53BB-BB4A-03DC1AAAB965}"/>
              </a:ext>
            </a:extLst>
          </p:cNvPr>
          <p:cNvCxnSpPr>
            <a:cxnSpLocks/>
            <a:stCxn id="419" idx="2"/>
            <a:endCxn id="418" idx="0"/>
          </p:cNvCxnSpPr>
          <p:nvPr/>
        </p:nvCxnSpPr>
        <p:spPr>
          <a:xfrm flipH="1">
            <a:off x="3505747" y="2825275"/>
            <a:ext cx="1" cy="2062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43">
            <a:extLst>
              <a:ext uri="{FF2B5EF4-FFF2-40B4-BE49-F238E27FC236}">
                <a16:creationId xmlns:a16="http://schemas.microsoft.com/office/drawing/2014/main" id="{BD300414-2A2F-93D7-E576-3D32A9175050}"/>
              </a:ext>
            </a:extLst>
          </p:cNvPr>
          <p:cNvCxnSpPr>
            <a:cxnSpLocks/>
            <a:stCxn id="421" idx="2"/>
            <a:endCxn id="427" idx="0"/>
          </p:cNvCxnSpPr>
          <p:nvPr/>
        </p:nvCxnSpPr>
        <p:spPr>
          <a:xfrm>
            <a:off x="5546075" y="2888407"/>
            <a:ext cx="0" cy="138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43">
            <a:extLst>
              <a:ext uri="{FF2B5EF4-FFF2-40B4-BE49-F238E27FC236}">
                <a16:creationId xmlns:a16="http://schemas.microsoft.com/office/drawing/2014/main" id="{F161D31E-0412-C980-1673-440F4ECE9AD9}"/>
              </a:ext>
            </a:extLst>
          </p:cNvPr>
          <p:cNvCxnSpPr>
            <a:cxnSpLocks/>
            <a:stCxn id="423" idx="2"/>
            <a:endCxn id="428" idx="0"/>
          </p:cNvCxnSpPr>
          <p:nvPr/>
        </p:nvCxnSpPr>
        <p:spPr>
          <a:xfrm>
            <a:off x="7494192" y="2825275"/>
            <a:ext cx="0" cy="1822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4" name="Google Shape;434;p43">
            <a:extLst>
              <a:ext uri="{FF2B5EF4-FFF2-40B4-BE49-F238E27FC236}">
                <a16:creationId xmlns:a16="http://schemas.microsoft.com/office/drawing/2014/main" id="{13E7EB64-C10F-6B76-BB2D-A3648D4D293D}"/>
              </a:ext>
            </a:extLst>
          </p:cNvPr>
          <p:cNvGrpSpPr/>
          <p:nvPr/>
        </p:nvGrpSpPr>
        <p:grpSpPr>
          <a:xfrm>
            <a:off x="3410454" y="3163724"/>
            <a:ext cx="355641" cy="340151"/>
            <a:chOff x="5049750" y="832600"/>
            <a:chExt cx="505100" cy="483100"/>
          </a:xfrm>
        </p:grpSpPr>
        <p:sp>
          <p:nvSpPr>
            <p:cNvPr id="435" name="Google Shape;435;p43">
              <a:extLst>
                <a:ext uri="{FF2B5EF4-FFF2-40B4-BE49-F238E27FC236}">
                  <a16:creationId xmlns:a16="http://schemas.microsoft.com/office/drawing/2014/main" id="{7EABA73A-713E-3805-C851-C86D9170ABFD}"/>
                </a:ext>
              </a:extLst>
            </p:cNvPr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6" name="Google Shape;436;p43">
              <a:extLst>
                <a:ext uri="{FF2B5EF4-FFF2-40B4-BE49-F238E27FC236}">
                  <a16:creationId xmlns:a16="http://schemas.microsoft.com/office/drawing/2014/main" id="{2F4E0857-CE0D-3301-4FF0-EDC1799CDE03}"/>
                </a:ext>
              </a:extLst>
            </p:cNvPr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37" name="Google Shape;437;p43">
            <a:extLst>
              <a:ext uri="{FF2B5EF4-FFF2-40B4-BE49-F238E27FC236}">
                <a16:creationId xmlns:a16="http://schemas.microsoft.com/office/drawing/2014/main" id="{47AA8A33-336D-5F57-EB04-9E203EAF42BF}"/>
              </a:ext>
            </a:extLst>
          </p:cNvPr>
          <p:cNvGrpSpPr/>
          <p:nvPr/>
        </p:nvGrpSpPr>
        <p:grpSpPr>
          <a:xfrm>
            <a:off x="5388725" y="3191763"/>
            <a:ext cx="340221" cy="340168"/>
            <a:chOff x="3270475" y="1427025"/>
            <a:chExt cx="483200" cy="483125"/>
          </a:xfrm>
        </p:grpSpPr>
        <p:sp>
          <p:nvSpPr>
            <p:cNvPr id="438" name="Google Shape;438;p43">
              <a:extLst>
                <a:ext uri="{FF2B5EF4-FFF2-40B4-BE49-F238E27FC236}">
                  <a16:creationId xmlns:a16="http://schemas.microsoft.com/office/drawing/2014/main" id="{1CB3D211-1639-E4BC-F6B2-A5F91F780DA1}"/>
                </a:ext>
              </a:extLst>
            </p:cNvPr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9" name="Google Shape;439;p43">
              <a:extLst>
                <a:ext uri="{FF2B5EF4-FFF2-40B4-BE49-F238E27FC236}">
                  <a16:creationId xmlns:a16="http://schemas.microsoft.com/office/drawing/2014/main" id="{8ED436D3-6980-6D99-0EE6-4FC1E4739074}"/>
                </a:ext>
              </a:extLst>
            </p:cNvPr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0" name="Google Shape;440;p43">
              <a:extLst>
                <a:ext uri="{FF2B5EF4-FFF2-40B4-BE49-F238E27FC236}">
                  <a16:creationId xmlns:a16="http://schemas.microsoft.com/office/drawing/2014/main" id="{EEAB3433-FEFE-34C4-868E-3E275B7F0E0C}"/>
                </a:ext>
              </a:extLst>
            </p:cNvPr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" name="Google Shape;441;p43">
            <a:extLst>
              <a:ext uri="{FF2B5EF4-FFF2-40B4-BE49-F238E27FC236}">
                <a16:creationId xmlns:a16="http://schemas.microsoft.com/office/drawing/2014/main" id="{832FA1D7-0196-D4B4-AD5A-719104560805}"/>
              </a:ext>
            </a:extLst>
          </p:cNvPr>
          <p:cNvGrpSpPr/>
          <p:nvPr/>
        </p:nvGrpSpPr>
        <p:grpSpPr>
          <a:xfrm>
            <a:off x="7323888" y="3148834"/>
            <a:ext cx="340608" cy="340168"/>
            <a:chOff x="5053900" y="2021500"/>
            <a:chExt cx="483750" cy="483125"/>
          </a:xfrm>
        </p:grpSpPr>
        <p:sp>
          <p:nvSpPr>
            <p:cNvPr id="442" name="Google Shape;442;p43">
              <a:extLst>
                <a:ext uri="{FF2B5EF4-FFF2-40B4-BE49-F238E27FC236}">
                  <a16:creationId xmlns:a16="http://schemas.microsoft.com/office/drawing/2014/main" id="{C1F38FCD-AD6D-5160-8942-6F55316B59B9}"/>
                </a:ext>
              </a:extLst>
            </p:cNvPr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" name="Google Shape;443;p43">
              <a:extLst>
                <a:ext uri="{FF2B5EF4-FFF2-40B4-BE49-F238E27FC236}">
                  <a16:creationId xmlns:a16="http://schemas.microsoft.com/office/drawing/2014/main" id="{B0B57F5D-54D0-6701-1287-5E8259AC34A1}"/>
                </a:ext>
              </a:extLst>
            </p:cNvPr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" name="Google Shape;444;p43">
              <a:extLst>
                <a:ext uri="{FF2B5EF4-FFF2-40B4-BE49-F238E27FC236}">
                  <a16:creationId xmlns:a16="http://schemas.microsoft.com/office/drawing/2014/main" id="{CACA96D6-4D67-C28A-187D-1543B1ABF7FA}"/>
                </a:ext>
              </a:extLst>
            </p:cNvPr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" name="Google Shape;445;p43">
              <a:extLst>
                <a:ext uri="{FF2B5EF4-FFF2-40B4-BE49-F238E27FC236}">
                  <a16:creationId xmlns:a16="http://schemas.microsoft.com/office/drawing/2014/main" id="{D9FBD81F-1D6A-9CF3-5A08-4BF4D9AD65FF}"/>
                </a:ext>
              </a:extLst>
            </p:cNvPr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" name="Google Shape;446;p43">
              <a:extLst>
                <a:ext uri="{FF2B5EF4-FFF2-40B4-BE49-F238E27FC236}">
                  <a16:creationId xmlns:a16="http://schemas.microsoft.com/office/drawing/2014/main" id="{D872217E-975D-CFA5-B1D4-28A6DEC5FD08}"/>
                </a:ext>
              </a:extLst>
            </p:cNvPr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" name="Google Shape;447;p43">
              <a:extLst>
                <a:ext uri="{FF2B5EF4-FFF2-40B4-BE49-F238E27FC236}">
                  <a16:creationId xmlns:a16="http://schemas.microsoft.com/office/drawing/2014/main" id="{596F8486-13E2-13FA-06D3-5C9CDCAD6026}"/>
                </a:ext>
              </a:extLst>
            </p:cNvPr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" name="Google Shape;448;p43">
              <a:extLst>
                <a:ext uri="{FF2B5EF4-FFF2-40B4-BE49-F238E27FC236}">
                  <a16:creationId xmlns:a16="http://schemas.microsoft.com/office/drawing/2014/main" id="{2F9D99CC-8A41-2566-54C5-653F36DBDEF3}"/>
                </a:ext>
              </a:extLst>
            </p:cNvPr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" name="Google Shape;449;p43">
              <a:extLst>
                <a:ext uri="{FF2B5EF4-FFF2-40B4-BE49-F238E27FC236}">
                  <a16:creationId xmlns:a16="http://schemas.microsoft.com/office/drawing/2014/main" id="{650764B8-C83F-DE59-078E-FE276C5FAB40}"/>
                </a:ext>
              </a:extLst>
            </p:cNvPr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24" name="Google Shape;426;p43">
            <a:extLst>
              <a:ext uri="{FF2B5EF4-FFF2-40B4-BE49-F238E27FC236}">
                <a16:creationId xmlns:a16="http://schemas.microsoft.com/office/drawing/2014/main" id="{D91C7013-BB32-3F8A-B07B-B5E6391468D5}"/>
              </a:ext>
            </a:extLst>
          </p:cNvPr>
          <p:cNvCxnSpPr>
            <a:cxnSpLocks/>
          </p:cNvCxnSpPr>
          <p:nvPr/>
        </p:nvCxnSpPr>
        <p:spPr>
          <a:xfrm>
            <a:off x="3991234" y="3382681"/>
            <a:ext cx="87171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Google Shape;419;p43">
            <a:extLst>
              <a:ext uri="{FF2B5EF4-FFF2-40B4-BE49-F238E27FC236}">
                <a16:creationId xmlns:a16="http://schemas.microsoft.com/office/drawing/2014/main" id="{7E6CBA90-851A-CB1D-FA09-5B6F9C565E58}"/>
              </a:ext>
            </a:extLst>
          </p:cNvPr>
          <p:cNvSpPr txBox="1"/>
          <p:nvPr/>
        </p:nvSpPr>
        <p:spPr>
          <a:xfrm>
            <a:off x="3861009" y="3076633"/>
            <a:ext cx="1205096" cy="34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Kafka</a:t>
            </a:r>
            <a:endParaRPr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7" name="Google Shape;426;p43">
            <a:extLst>
              <a:ext uri="{FF2B5EF4-FFF2-40B4-BE49-F238E27FC236}">
                <a16:creationId xmlns:a16="http://schemas.microsoft.com/office/drawing/2014/main" id="{9B688E27-06BD-6368-7C4C-8F8A3F5617A8}"/>
              </a:ext>
            </a:extLst>
          </p:cNvPr>
          <p:cNvCxnSpPr>
            <a:cxnSpLocks/>
          </p:cNvCxnSpPr>
          <p:nvPr/>
        </p:nvCxnSpPr>
        <p:spPr>
          <a:xfrm flipV="1">
            <a:off x="6564342" y="1510849"/>
            <a:ext cx="0" cy="2354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426;p43">
            <a:extLst>
              <a:ext uri="{FF2B5EF4-FFF2-40B4-BE49-F238E27FC236}">
                <a16:creationId xmlns:a16="http://schemas.microsoft.com/office/drawing/2014/main" id="{D1BF8C7C-40AC-CE21-3743-CB61250DBFE7}"/>
              </a:ext>
            </a:extLst>
          </p:cNvPr>
          <p:cNvCxnSpPr>
            <a:cxnSpLocks/>
          </p:cNvCxnSpPr>
          <p:nvPr/>
        </p:nvCxnSpPr>
        <p:spPr>
          <a:xfrm flipV="1">
            <a:off x="4598617" y="1543392"/>
            <a:ext cx="0" cy="14832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426;p43">
            <a:extLst>
              <a:ext uri="{FF2B5EF4-FFF2-40B4-BE49-F238E27FC236}">
                <a16:creationId xmlns:a16="http://schemas.microsoft.com/office/drawing/2014/main" id="{40B3A48D-07D8-8460-2DFD-7B5C730A1B6C}"/>
              </a:ext>
            </a:extLst>
          </p:cNvPr>
          <p:cNvCxnSpPr>
            <a:cxnSpLocks/>
          </p:cNvCxnSpPr>
          <p:nvPr/>
        </p:nvCxnSpPr>
        <p:spPr>
          <a:xfrm flipV="1">
            <a:off x="4598617" y="3503875"/>
            <a:ext cx="0" cy="4931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Docker: Getting started">
            <a:extLst>
              <a:ext uri="{FF2B5EF4-FFF2-40B4-BE49-F238E27FC236}">
                <a16:creationId xmlns:a16="http://schemas.microsoft.com/office/drawing/2014/main" id="{A9B268AC-6F07-E974-1124-F3A79FCAC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7" y="3577161"/>
            <a:ext cx="1392382" cy="7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381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>
          <a:extLst>
            <a:ext uri="{FF2B5EF4-FFF2-40B4-BE49-F238E27FC236}">
              <a16:creationId xmlns:a16="http://schemas.microsoft.com/office/drawing/2014/main" id="{10F5B2F1-5619-BAD7-1965-07FBA0D15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>
            <a:extLst>
              <a:ext uri="{FF2B5EF4-FFF2-40B4-BE49-F238E27FC236}">
                <a16:creationId xmlns:a16="http://schemas.microsoft.com/office/drawing/2014/main" id="{7F06D733-31CE-B143-1197-51A8A55329D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94418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Descripción de la solución</a:t>
            </a:r>
            <a:endParaRPr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22C607A-B120-3C4A-2080-0C7B275F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10" y="1174500"/>
            <a:ext cx="7024254" cy="36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14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/>
          <p:nvPr/>
        </p:nvSpPr>
        <p:spPr>
          <a:xfrm>
            <a:off x="-246375" y="2528551"/>
            <a:ext cx="1562400" cy="15624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1597550" y="3461287"/>
            <a:ext cx="1404900" cy="14049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-1218387" y="-194450"/>
            <a:ext cx="4472700" cy="21051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2667550" y="2887348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 txBox="1">
            <a:spLocks noGrp="1"/>
          </p:cNvSpPr>
          <p:nvPr>
            <p:ph type="subTitle" idx="1"/>
          </p:nvPr>
        </p:nvSpPr>
        <p:spPr>
          <a:xfrm>
            <a:off x="4234022" y="511341"/>
            <a:ext cx="4189800" cy="5330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Módulo hidropónico</a:t>
            </a:r>
            <a:endParaRPr b="1" dirty="0"/>
          </a:p>
        </p:txBody>
      </p:sp>
      <p:sp>
        <p:nvSpPr>
          <p:cNvPr id="362" name="Google Shape;362;p37"/>
          <p:cNvSpPr/>
          <p:nvPr/>
        </p:nvSpPr>
        <p:spPr>
          <a:xfrm>
            <a:off x="453450" y="956500"/>
            <a:ext cx="2372100" cy="23721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256125" y="3581675"/>
            <a:ext cx="750300" cy="7503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3105650" y="1910651"/>
            <a:ext cx="463800" cy="4638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1D9B55-FDAD-FADB-49A3-8E151EF9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6" y="858100"/>
            <a:ext cx="2693054" cy="38762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FAB80B-45AE-D9FF-6ADB-C00BACFA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888" y="1566864"/>
            <a:ext cx="5246334" cy="2640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>
          <a:extLst>
            <a:ext uri="{FF2B5EF4-FFF2-40B4-BE49-F238E27FC236}">
              <a16:creationId xmlns:a16="http://schemas.microsoft.com/office/drawing/2014/main" id="{3B0767FE-A91F-8BB1-212C-1588D3088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>
            <a:extLst>
              <a:ext uri="{FF2B5EF4-FFF2-40B4-BE49-F238E27FC236}">
                <a16:creationId xmlns:a16="http://schemas.microsoft.com/office/drawing/2014/main" id="{F5C5F721-BC17-ADA3-F3CB-1AB665963DAF}"/>
              </a:ext>
            </a:extLst>
          </p:cNvPr>
          <p:cNvSpPr/>
          <p:nvPr/>
        </p:nvSpPr>
        <p:spPr>
          <a:xfrm>
            <a:off x="-246375" y="2528551"/>
            <a:ext cx="1562400" cy="15624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>
            <a:extLst>
              <a:ext uri="{FF2B5EF4-FFF2-40B4-BE49-F238E27FC236}">
                <a16:creationId xmlns:a16="http://schemas.microsoft.com/office/drawing/2014/main" id="{FA0DA8E7-2621-6D35-52D9-B8FC01817275}"/>
              </a:ext>
            </a:extLst>
          </p:cNvPr>
          <p:cNvSpPr/>
          <p:nvPr/>
        </p:nvSpPr>
        <p:spPr>
          <a:xfrm>
            <a:off x="1597550" y="3461287"/>
            <a:ext cx="1404900" cy="14049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>
            <a:extLst>
              <a:ext uri="{FF2B5EF4-FFF2-40B4-BE49-F238E27FC236}">
                <a16:creationId xmlns:a16="http://schemas.microsoft.com/office/drawing/2014/main" id="{96EF3C99-C692-002E-A200-9F4D2686A7D5}"/>
              </a:ext>
            </a:extLst>
          </p:cNvPr>
          <p:cNvSpPr/>
          <p:nvPr/>
        </p:nvSpPr>
        <p:spPr>
          <a:xfrm>
            <a:off x="-1218387" y="-194450"/>
            <a:ext cx="4472700" cy="2105100"/>
          </a:xfrm>
          <a:prstGeom prst="roundRect">
            <a:avLst>
              <a:gd name="adj" fmla="val 2214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>
            <a:extLst>
              <a:ext uri="{FF2B5EF4-FFF2-40B4-BE49-F238E27FC236}">
                <a16:creationId xmlns:a16="http://schemas.microsoft.com/office/drawing/2014/main" id="{9DEBC25B-18DD-C866-8F6A-3F84F2F0064B}"/>
              </a:ext>
            </a:extLst>
          </p:cNvPr>
          <p:cNvSpPr/>
          <p:nvPr/>
        </p:nvSpPr>
        <p:spPr>
          <a:xfrm>
            <a:off x="6200012" y="3053602"/>
            <a:ext cx="844800" cy="8448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>
            <a:extLst>
              <a:ext uri="{FF2B5EF4-FFF2-40B4-BE49-F238E27FC236}">
                <a16:creationId xmlns:a16="http://schemas.microsoft.com/office/drawing/2014/main" id="{27557A6C-6CEA-9673-1CE0-BAB8AD24D6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4022" y="511341"/>
            <a:ext cx="4189800" cy="5330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Módulo hidropónico</a:t>
            </a:r>
            <a:endParaRPr b="1" dirty="0"/>
          </a:p>
        </p:txBody>
      </p:sp>
      <p:sp>
        <p:nvSpPr>
          <p:cNvPr id="362" name="Google Shape;362;p37">
            <a:extLst>
              <a:ext uri="{FF2B5EF4-FFF2-40B4-BE49-F238E27FC236}">
                <a16:creationId xmlns:a16="http://schemas.microsoft.com/office/drawing/2014/main" id="{71EF36F1-E3CD-098A-3678-EFC11FE40339}"/>
              </a:ext>
            </a:extLst>
          </p:cNvPr>
          <p:cNvSpPr/>
          <p:nvPr/>
        </p:nvSpPr>
        <p:spPr>
          <a:xfrm>
            <a:off x="453450" y="956500"/>
            <a:ext cx="2372100" cy="2372100"/>
          </a:xfrm>
          <a:prstGeom prst="roundRect">
            <a:avLst>
              <a:gd name="adj" fmla="val 5393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>
            <a:extLst>
              <a:ext uri="{FF2B5EF4-FFF2-40B4-BE49-F238E27FC236}">
                <a16:creationId xmlns:a16="http://schemas.microsoft.com/office/drawing/2014/main" id="{DA4CB5AE-3795-D1C5-7A5B-FA01F041B93B}"/>
              </a:ext>
            </a:extLst>
          </p:cNvPr>
          <p:cNvSpPr/>
          <p:nvPr/>
        </p:nvSpPr>
        <p:spPr>
          <a:xfrm>
            <a:off x="256125" y="3581675"/>
            <a:ext cx="750300" cy="7503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>
            <a:extLst>
              <a:ext uri="{FF2B5EF4-FFF2-40B4-BE49-F238E27FC236}">
                <a16:creationId xmlns:a16="http://schemas.microsoft.com/office/drawing/2014/main" id="{1B58F3BA-50FD-6A45-6EF2-93F56BDF263C}"/>
              </a:ext>
            </a:extLst>
          </p:cNvPr>
          <p:cNvSpPr/>
          <p:nvPr/>
        </p:nvSpPr>
        <p:spPr>
          <a:xfrm>
            <a:off x="6638112" y="2076905"/>
            <a:ext cx="463800" cy="4638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977667-FFA3-55F9-BB99-DE5BCB31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8881"/>
          <a:stretch>
            <a:fillRect/>
          </a:stretch>
        </p:blipFill>
        <p:spPr>
          <a:xfrm>
            <a:off x="3985912" y="1719745"/>
            <a:ext cx="1172175" cy="21322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11155AD-0B35-43FB-A5DA-5DF73C8069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260"/>
          <a:stretch>
            <a:fillRect/>
          </a:stretch>
        </p:blipFill>
        <p:spPr>
          <a:xfrm>
            <a:off x="5147186" y="1719745"/>
            <a:ext cx="2816302" cy="21322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28DCB77-40E3-DAFB-8CA5-A72AB35A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8" y="511341"/>
            <a:ext cx="2717241" cy="43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04490"/>
      </p:ext>
    </p:extLst>
  </p:cSld>
  <p:clrMapOvr>
    <a:masterClrMapping/>
  </p:clrMapOvr>
</p:sld>
</file>

<file path=ppt/theme/theme1.xml><?xml version="1.0" encoding="utf-8"?>
<a:theme xmlns:a="http://schemas.openxmlformats.org/drawingml/2006/main" name="Descartes' Method of Doubt Thesis Defense by Slidesgo">
  <a:themeElements>
    <a:clrScheme name="Simple Light">
      <a:dk1>
        <a:srgbClr val="2E2E2E"/>
      </a:dk1>
      <a:lt1>
        <a:srgbClr val="EDE9E9"/>
      </a:lt1>
      <a:dk2>
        <a:srgbClr val="EFEFEF"/>
      </a:dk2>
      <a:lt2>
        <a:srgbClr val="DFDFDF"/>
      </a:lt2>
      <a:accent1>
        <a:srgbClr val="E8E8E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553</Words>
  <Application>Microsoft Office PowerPoint</Application>
  <PresentationFormat>Presentación en pantalla (16:9)</PresentationFormat>
  <Paragraphs>114</Paragraphs>
  <Slides>24</Slides>
  <Notes>24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GFS Didot</vt:lpstr>
      <vt:lpstr>Arial</vt:lpstr>
      <vt:lpstr>Overpass</vt:lpstr>
      <vt:lpstr>Descartes' Method of Doubt Thesis Defense by Slidesgo</vt:lpstr>
      <vt:lpstr>Aplicación web para la gestión de módulos hidropónicos inteligentes</vt:lpstr>
      <vt:lpstr>01</vt:lpstr>
      <vt:lpstr>Descripción del problema</vt:lpstr>
      <vt:lpstr>Descripción del problema</vt:lpstr>
      <vt:lpstr>Descripción de la solución</vt:lpstr>
      <vt:lpstr>Descripción de la solución</vt:lpstr>
      <vt:lpstr>Descripción de la solución</vt:lpstr>
      <vt:lpstr>Presentación de PowerPoint</vt:lpstr>
      <vt:lpstr>Presentación de PowerPoint</vt:lpstr>
      <vt:lpstr>Presentación de PowerPoint</vt:lpstr>
      <vt:lpstr>Backend y consumidor Kafka</vt:lpstr>
      <vt:lpstr>Base de datos</vt:lpstr>
      <vt:lpstr>Servicio de recomendaciones</vt:lpstr>
      <vt:lpstr>Presentación de PowerPoint</vt:lpstr>
      <vt:lpstr> Evaluación</vt:lpstr>
      <vt:lpstr>Metodología de evaluación</vt:lpstr>
      <vt:lpstr>Herramientas de evaluación</vt:lpstr>
      <vt:lpstr> Gestión del proyecto </vt:lpstr>
      <vt:lpstr>Presentación de PowerPoint</vt:lpstr>
      <vt:lpstr>Presentación de PowerPoint</vt:lpstr>
      <vt:lpstr>Presentación de PowerPoint</vt:lpstr>
      <vt:lpstr> Conclusiones</vt:lpstr>
      <vt:lpstr>Futuras líneas de trabajo</vt:lpstr>
      <vt:lpstr>Aplicación web para la gestión de módulos hidropónicos inteligentes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JoseGamer555 Gamer</cp:lastModifiedBy>
  <cp:revision>9</cp:revision>
  <dcterms:modified xsi:type="dcterms:W3CDTF">2025-07-16T16:14:00Z</dcterms:modified>
</cp:coreProperties>
</file>